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2"/>
  </p:notesMasterIdLst>
  <p:sldIdLst>
    <p:sldId id="261" r:id="rId5"/>
    <p:sldId id="263" r:id="rId6"/>
    <p:sldId id="262" r:id="rId7"/>
    <p:sldId id="264" r:id="rId8"/>
    <p:sldId id="271" r:id="rId9"/>
    <p:sldId id="265" r:id="rId10"/>
    <p:sldId id="267" r:id="rId11"/>
    <p:sldId id="268" r:id="rId12"/>
    <p:sldId id="269" r:id="rId13"/>
    <p:sldId id="270" r:id="rId14"/>
    <p:sldId id="277" r:id="rId15"/>
    <p:sldId id="274" r:id="rId16"/>
    <p:sldId id="279" r:id="rId17"/>
    <p:sldId id="272" r:id="rId18"/>
    <p:sldId id="275" r:id="rId19"/>
    <p:sldId id="278"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7C585AF1-5B7E-4C22-B825-15F6F66C5B8C}" type="datetime1">
              <a:rPr lang="vi-VN" smtClean="0"/>
              <a:t>08/11/2020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8090CC-A2DF-41F5-8F4D-AC9E4297109A}" type="datetime1">
              <a:rPr lang="vi-VN" smtClean="0"/>
              <a:t>08/11/2020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7F21F2-3EC2-4A30-9B68-411B3DDF851E}" type="datetime1">
              <a:rPr lang="vi-VN" smtClean="0"/>
              <a:t>08/11/2020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076C41-6C5D-4766-9404-A7E78CA19FB7}" type="datetime1">
              <a:rPr lang="vi-VN" smtClean="0"/>
              <a:t>08/11/2020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D0048E-E1F2-4690-88DC-1ECBCA74B12C}" type="datetime1">
              <a:rPr lang="vi-VN" smtClean="0"/>
              <a:t>08/11/2020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5D18504-D630-4558-88CC-14348D7D3BD4}" type="datetime1">
              <a:rPr lang="vi-VN" smtClean="0"/>
              <a:t>08/11/2020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1B723F7-12DC-474B-82C9-33FE16641417}" type="datetime1">
              <a:rPr lang="vi-VN" smtClean="0"/>
              <a:t>08/11/2020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139C4F-5713-47D3-B890-2C3CD15DC86C}" type="datetime1">
              <a:rPr lang="vi-VN" smtClean="0"/>
              <a:t>08/11/2020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EBD1C5-8377-4B3E-9B63-E26969F8B2F7}" type="datetime1">
              <a:rPr lang="vi-VN" smtClean="0"/>
              <a:t>08/11/2020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3B86C0-B84E-48AE-A9A3-D731E58A8F38}" type="datetime1">
              <a:rPr lang="vi-VN" smtClean="0"/>
              <a:t>08/11/2020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BB8A97-B66A-47FD-AF8D-95F12EC36808}" type="datetime1">
              <a:rPr lang="vi-VN" smtClean="0"/>
              <a:t>08/11/2020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C0BA2C-FC83-4DDF-873C-633988DBEFEA}" type="datetime1">
              <a:rPr lang="vi-VN" smtClean="0"/>
              <a:t>08/11/2020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B1B55A-56FD-4FA2-B31C-800261BEEA15}" type="datetime1">
              <a:rPr lang="vi-VN" smtClean="0"/>
              <a:t>08/11/2020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67E07E-E01E-4492-9CE2-CBAFC504EE85}" type="datetime1">
              <a:rPr lang="vi-VN" smtClean="0"/>
              <a:t>08/11/2020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E4EACC-1565-4C71-9B6E-6760BE66742A}" type="datetime1">
              <a:rPr lang="vi-VN" smtClean="0"/>
              <a:t>08/11/2020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497F97-156F-4E26-AE55-15B5C73B44B5}" type="datetime1">
              <a:rPr lang="vi-VN" smtClean="0"/>
              <a:t>08/11/2020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278721-D5B7-4FFD-8B0B-F77B6E34D2C1}" type="datetime1">
              <a:rPr lang="vi-VN" smtClean="0"/>
              <a:t>08/11/2020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F73854-E253-4A0C-9147-BBBAAF83154D}" type="datetime1">
              <a:rPr lang="vi-VN" smtClean="0"/>
              <a:t>08/11/2020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757987" cy="1516588"/>
          </a:xfrm>
        </p:spPr>
        <p:txBody>
          <a:bodyPr>
            <a:normAutofit/>
          </a:bodyPr>
          <a:lstStyle/>
          <a:p>
            <a:pPr algn="ctr"/>
            <a:r>
              <a:rPr lang="en-US" sz="6000" dirty="0"/>
              <a:t>Welcome</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3378B0-3A06-4353-A9EB-541FE682DB20}"/>
              </a:ext>
            </a:extLst>
          </p:cNvPr>
          <p:cNvSpPr>
            <a:spLocks noGrp="1"/>
          </p:cNvSpPr>
          <p:nvPr>
            <p:ph type="dt" sz="half" idx="10"/>
          </p:nvPr>
        </p:nvSpPr>
        <p:spPr>
          <a:xfrm>
            <a:off x="9205822" y="6130031"/>
            <a:ext cx="2743200" cy="365125"/>
          </a:xfrm>
        </p:spPr>
        <p:txBody>
          <a:bodyPr/>
          <a:lstStyle/>
          <a:p>
            <a:fld id="{1167E07E-E01E-4492-9CE2-CBAFC504EE85}" type="datetime1">
              <a:rPr lang="vi-VN" smtClean="0"/>
              <a:t>08/11/2020</a:t>
            </a:fld>
            <a:endParaRPr lang="en-US" dirty="0"/>
          </a:p>
        </p:txBody>
      </p:sp>
      <p:sp>
        <p:nvSpPr>
          <p:cNvPr id="4" name="TextBox 3">
            <a:extLst>
              <a:ext uri="{FF2B5EF4-FFF2-40B4-BE49-F238E27FC236}">
                <a16:creationId xmlns:a16="http://schemas.microsoft.com/office/drawing/2014/main" id="{6C851370-289A-45DF-A022-A401A60AA2A4}"/>
              </a:ext>
            </a:extLst>
          </p:cNvPr>
          <p:cNvSpPr txBox="1"/>
          <p:nvPr/>
        </p:nvSpPr>
        <p:spPr>
          <a:xfrm>
            <a:off x="1455616" y="727969"/>
            <a:ext cx="8744505" cy="369332"/>
          </a:xfrm>
          <a:prstGeom prst="rect">
            <a:avLst/>
          </a:prstGeom>
          <a:noFill/>
        </p:spPr>
        <p:txBody>
          <a:bodyPr wrap="square" rtlCol="0">
            <a:spAutoFit/>
          </a:bodyPr>
          <a:lstStyle/>
          <a:p>
            <a:r>
              <a:rPr lang="vi-VN" b="1" dirty="0">
                <a:solidFill>
                  <a:schemeClr val="bg1"/>
                </a:solidFill>
              </a:rPr>
              <a:t>4. Khối kết nối: </a:t>
            </a:r>
            <a:r>
              <a:rPr lang="vi-VN" dirty="0"/>
              <a:t>bao gồm các jumper nạp code, UART, HC-SR04 và Động cơ Servo</a:t>
            </a:r>
            <a:endParaRPr lang="vi-VN" b="1" dirty="0">
              <a:solidFill>
                <a:schemeClr val="bg1"/>
              </a:solidFill>
            </a:endParaRPr>
          </a:p>
        </p:txBody>
      </p:sp>
      <p:pic>
        <p:nvPicPr>
          <p:cNvPr id="6" name="Picture 5">
            <a:extLst>
              <a:ext uri="{FF2B5EF4-FFF2-40B4-BE49-F238E27FC236}">
                <a16:creationId xmlns:a16="http://schemas.microsoft.com/office/drawing/2014/main" id="{2E069108-7256-46EF-9824-77136EE58FF2}"/>
              </a:ext>
            </a:extLst>
          </p:cNvPr>
          <p:cNvPicPr>
            <a:picLocks noChangeAspect="1"/>
          </p:cNvPicPr>
          <p:nvPr/>
        </p:nvPicPr>
        <p:blipFill>
          <a:blip r:embed="rId2"/>
          <a:stretch>
            <a:fillRect/>
          </a:stretch>
        </p:blipFill>
        <p:spPr>
          <a:xfrm>
            <a:off x="2495550" y="1171575"/>
            <a:ext cx="7200900" cy="4514850"/>
          </a:xfrm>
          <a:prstGeom prst="rect">
            <a:avLst/>
          </a:prstGeom>
        </p:spPr>
      </p:pic>
      <p:pic>
        <p:nvPicPr>
          <p:cNvPr id="8" name="Picture 2">
            <a:extLst>
              <a:ext uri="{FF2B5EF4-FFF2-40B4-BE49-F238E27FC236}">
                <a16:creationId xmlns:a16="http://schemas.microsoft.com/office/drawing/2014/main" id="{3F572457-75C0-48BA-BF6D-24542ED36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367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363B555-DE69-4CF6-B042-7128411DFB2A}"/>
              </a:ext>
            </a:extLst>
          </p:cNvPr>
          <p:cNvSpPr>
            <a:spLocks noGrp="1"/>
          </p:cNvSpPr>
          <p:nvPr>
            <p:ph type="dt" sz="half" idx="10"/>
          </p:nvPr>
        </p:nvSpPr>
        <p:spPr>
          <a:xfrm>
            <a:off x="9166849" y="6065838"/>
            <a:ext cx="2743200" cy="365125"/>
          </a:xfrm>
        </p:spPr>
        <p:txBody>
          <a:bodyPr/>
          <a:lstStyle/>
          <a:p>
            <a:fld id="{1167E07E-E01E-4492-9CE2-CBAFC504EE85}" type="datetime1">
              <a:rPr lang="vi-VN" smtClean="0"/>
              <a:t>08/11/2020</a:t>
            </a:fld>
            <a:endParaRPr lang="en-US" dirty="0"/>
          </a:p>
        </p:txBody>
      </p:sp>
      <p:pic>
        <p:nvPicPr>
          <p:cNvPr id="5" name="Picture 4">
            <a:extLst>
              <a:ext uri="{FF2B5EF4-FFF2-40B4-BE49-F238E27FC236}">
                <a16:creationId xmlns:a16="http://schemas.microsoft.com/office/drawing/2014/main" id="{193DF361-57C8-490D-A85C-D750D1607F05}"/>
              </a:ext>
            </a:extLst>
          </p:cNvPr>
          <p:cNvPicPr>
            <a:picLocks noChangeAspect="1"/>
          </p:cNvPicPr>
          <p:nvPr/>
        </p:nvPicPr>
        <p:blipFill>
          <a:blip r:embed="rId2"/>
          <a:stretch>
            <a:fillRect/>
          </a:stretch>
        </p:blipFill>
        <p:spPr>
          <a:xfrm>
            <a:off x="1231875" y="675983"/>
            <a:ext cx="9506690" cy="5866891"/>
          </a:xfrm>
          <a:prstGeom prst="rect">
            <a:avLst/>
          </a:prstGeom>
        </p:spPr>
      </p:pic>
      <p:pic>
        <p:nvPicPr>
          <p:cNvPr id="7" name="Picture 2">
            <a:extLst>
              <a:ext uri="{FF2B5EF4-FFF2-40B4-BE49-F238E27FC236}">
                <a16:creationId xmlns:a16="http://schemas.microsoft.com/office/drawing/2014/main" id="{853F190A-2638-4ACA-B9C1-437993C62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4A24601-7BBB-4B24-92F6-8F9182CCFEF3}"/>
              </a:ext>
            </a:extLst>
          </p:cNvPr>
          <p:cNvSpPr txBox="1"/>
          <p:nvPr/>
        </p:nvSpPr>
        <p:spPr>
          <a:xfrm>
            <a:off x="1544393" y="275873"/>
            <a:ext cx="8655728" cy="400110"/>
          </a:xfrm>
          <a:prstGeom prst="rect">
            <a:avLst/>
          </a:prstGeom>
          <a:noFill/>
        </p:spPr>
        <p:txBody>
          <a:bodyPr wrap="square" rtlCol="0">
            <a:spAutoFit/>
          </a:bodyPr>
          <a:lstStyle/>
          <a:p>
            <a:r>
              <a:rPr lang="vi-VN" sz="2000" b="1" dirty="0">
                <a:solidFill>
                  <a:schemeClr val="bg1"/>
                </a:solidFill>
              </a:rPr>
              <a:t>HÌNH ẢNH TOÀN BỘ KHỐI CỦA MẠCH VẼ BẰNG PHẦN MỀM ALTIUM</a:t>
            </a:r>
          </a:p>
        </p:txBody>
      </p:sp>
    </p:spTree>
    <p:extLst>
      <p:ext uri="{BB962C8B-B14F-4D97-AF65-F5344CB8AC3E}">
        <p14:creationId xmlns:p14="http://schemas.microsoft.com/office/powerpoint/2010/main" val="375589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A7C8B4-99BE-46C5-B756-1575980E072C}"/>
              </a:ext>
            </a:extLst>
          </p:cNvPr>
          <p:cNvSpPr>
            <a:spLocks noGrp="1"/>
          </p:cNvSpPr>
          <p:nvPr>
            <p:ph type="dt" sz="half" idx="10"/>
          </p:nvPr>
        </p:nvSpPr>
        <p:spPr>
          <a:xfrm>
            <a:off x="9037147" y="6050132"/>
            <a:ext cx="2743200" cy="365125"/>
          </a:xfrm>
        </p:spPr>
        <p:txBody>
          <a:bodyPr/>
          <a:lstStyle/>
          <a:p>
            <a:fld id="{1167E07E-E01E-4492-9CE2-CBAFC504EE85}" type="datetime1">
              <a:rPr lang="vi-VN" smtClean="0"/>
              <a:t>08/11/2020</a:t>
            </a:fld>
            <a:endParaRPr lang="en-US" dirty="0"/>
          </a:p>
        </p:txBody>
      </p:sp>
      <p:sp>
        <p:nvSpPr>
          <p:cNvPr id="5" name="TextBox 4">
            <a:extLst>
              <a:ext uri="{FF2B5EF4-FFF2-40B4-BE49-F238E27FC236}">
                <a16:creationId xmlns:a16="http://schemas.microsoft.com/office/drawing/2014/main" id="{B64FB9AF-6B7F-48C1-BC12-3641D2601F11}"/>
              </a:ext>
            </a:extLst>
          </p:cNvPr>
          <p:cNvSpPr txBox="1"/>
          <p:nvPr/>
        </p:nvSpPr>
        <p:spPr>
          <a:xfrm>
            <a:off x="1926454" y="363984"/>
            <a:ext cx="7927760" cy="477054"/>
          </a:xfrm>
          <a:prstGeom prst="rect">
            <a:avLst/>
          </a:prstGeom>
          <a:noFill/>
        </p:spPr>
        <p:txBody>
          <a:bodyPr wrap="square" rtlCol="0">
            <a:spAutoFit/>
          </a:bodyPr>
          <a:lstStyle/>
          <a:p>
            <a:r>
              <a:rPr lang="vi-VN" sz="2500" b="1" dirty="0">
                <a:solidFill>
                  <a:schemeClr val="bg1"/>
                </a:solidFill>
              </a:rPr>
              <a:t>Hình ảnh mạch đi dây bằng phần mềm Altium:</a:t>
            </a:r>
          </a:p>
        </p:txBody>
      </p:sp>
      <p:pic>
        <p:nvPicPr>
          <p:cNvPr id="7" name="Picture 2">
            <a:extLst>
              <a:ext uri="{FF2B5EF4-FFF2-40B4-BE49-F238E27FC236}">
                <a16:creationId xmlns:a16="http://schemas.microsoft.com/office/drawing/2014/main" id="{B1E18705-4A2C-4EA4-87EC-3C80203B9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C38FBD9-E3EF-4841-9AFF-0049B43B4723}"/>
              </a:ext>
            </a:extLst>
          </p:cNvPr>
          <p:cNvPicPr>
            <a:picLocks noChangeAspect="1"/>
          </p:cNvPicPr>
          <p:nvPr/>
        </p:nvPicPr>
        <p:blipFill>
          <a:blip r:embed="rId3"/>
          <a:stretch>
            <a:fillRect/>
          </a:stretch>
        </p:blipFill>
        <p:spPr>
          <a:xfrm>
            <a:off x="1066800" y="979019"/>
            <a:ext cx="9578913" cy="5436238"/>
          </a:xfrm>
          <a:prstGeom prst="rect">
            <a:avLst/>
          </a:prstGeom>
        </p:spPr>
      </p:pic>
    </p:spTree>
    <p:extLst>
      <p:ext uri="{BB962C8B-B14F-4D97-AF65-F5344CB8AC3E}">
        <p14:creationId xmlns:p14="http://schemas.microsoft.com/office/powerpoint/2010/main" val="352318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7F99BFF-039A-44EF-A89E-33FFDE3E0083}"/>
              </a:ext>
            </a:extLst>
          </p:cNvPr>
          <p:cNvSpPr>
            <a:spLocks noGrp="1"/>
          </p:cNvSpPr>
          <p:nvPr>
            <p:ph type="dt" sz="half" idx="10"/>
          </p:nvPr>
        </p:nvSpPr>
        <p:spPr/>
        <p:txBody>
          <a:bodyPr/>
          <a:lstStyle/>
          <a:p>
            <a:fld id="{1167E07E-E01E-4492-9CE2-CBAFC504EE85}" type="datetime1">
              <a:rPr lang="vi-VN" smtClean="0"/>
              <a:t>08/11/2020</a:t>
            </a:fld>
            <a:endParaRPr lang="en-US" dirty="0"/>
          </a:p>
        </p:txBody>
      </p:sp>
      <p:pic>
        <p:nvPicPr>
          <p:cNvPr id="7" name="Picture 6">
            <a:extLst>
              <a:ext uri="{FF2B5EF4-FFF2-40B4-BE49-F238E27FC236}">
                <a16:creationId xmlns:a16="http://schemas.microsoft.com/office/drawing/2014/main" id="{3F80960A-C4C0-4E61-8EBE-A27B7345308E}"/>
              </a:ext>
            </a:extLst>
          </p:cNvPr>
          <p:cNvPicPr>
            <a:picLocks noChangeAspect="1"/>
          </p:cNvPicPr>
          <p:nvPr/>
        </p:nvPicPr>
        <p:blipFill>
          <a:blip r:embed="rId2"/>
          <a:stretch>
            <a:fillRect/>
          </a:stretch>
        </p:blipFill>
        <p:spPr>
          <a:xfrm>
            <a:off x="1251585" y="806141"/>
            <a:ext cx="8634095" cy="5807065"/>
          </a:xfrm>
          <a:prstGeom prst="rect">
            <a:avLst/>
          </a:prstGeom>
        </p:spPr>
      </p:pic>
      <p:sp>
        <p:nvSpPr>
          <p:cNvPr id="8" name="TextBox 7">
            <a:extLst>
              <a:ext uri="{FF2B5EF4-FFF2-40B4-BE49-F238E27FC236}">
                <a16:creationId xmlns:a16="http://schemas.microsoft.com/office/drawing/2014/main" id="{E5A5BFE9-60DC-424B-B725-7CB73FF558FE}"/>
              </a:ext>
            </a:extLst>
          </p:cNvPr>
          <p:cNvSpPr txBox="1"/>
          <p:nvPr/>
        </p:nvSpPr>
        <p:spPr>
          <a:xfrm>
            <a:off x="1251585" y="255908"/>
            <a:ext cx="7213600" cy="477054"/>
          </a:xfrm>
          <a:prstGeom prst="rect">
            <a:avLst/>
          </a:prstGeom>
          <a:noFill/>
        </p:spPr>
        <p:txBody>
          <a:bodyPr wrap="square" rtlCol="0">
            <a:spAutoFit/>
          </a:bodyPr>
          <a:lstStyle/>
          <a:p>
            <a:r>
              <a:rPr lang="vi-VN" sz="2500" b="1" dirty="0">
                <a:solidFill>
                  <a:schemeClr val="bg1"/>
                </a:solidFill>
                <a:latin typeface="+mj-lt"/>
              </a:rPr>
              <a:t>Hình ảnh 3D qua phần mềm Alitum</a:t>
            </a:r>
          </a:p>
        </p:txBody>
      </p:sp>
    </p:spTree>
    <p:extLst>
      <p:ext uri="{BB962C8B-B14F-4D97-AF65-F5344CB8AC3E}">
        <p14:creationId xmlns:p14="http://schemas.microsoft.com/office/powerpoint/2010/main" val="2864060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919F-08C2-486F-BBAF-1B23DF115F46}"/>
              </a:ext>
            </a:extLst>
          </p:cNvPr>
          <p:cNvSpPr>
            <a:spLocks noGrp="1"/>
          </p:cNvSpPr>
          <p:nvPr>
            <p:ph type="title"/>
          </p:nvPr>
        </p:nvSpPr>
        <p:spPr>
          <a:xfrm>
            <a:off x="1141413" y="618518"/>
            <a:ext cx="9905998" cy="864053"/>
          </a:xfrm>
        </p:spPr>
        <p:txBody>
          <a:bodyPr/>
          <a:lstStyle/>
          <a:p>
            <a:r>
              <a:rPr lang="vi-VN" b="1" dirty="0">
                <a:solidFill>
                  <a:schemeClr val="bg1"/>
                </a:solidFill>
              </a:rPr>
              <a:t>IV. CODE PHẦN MỀM</a:t>
            </a:r>
          </a:p>
        </p:txBody>
      </p:sp>
      <p:sp>
        <p:nvSpPr>
          <p:cNvPr id="3" name="Date Placeholder 2">
            <a:extLst>
              <a:ext uri="{FF2B5EF4-FFF2-40B4-BE49-F238E27FC236}">
                <a16:creationId xmlns:a16="http://schemas.microsoft.com/office/drawing/2014/main" id="{52D87CF6-60D5-49C5-8F53-5E599E80AAF8}"/>
              </a:ext>
            </a:extLst>
          </p:cNvPr>
          <p:cNvSpPr>
            <a:spLocks noGrp="1"/>
          </p:cNvSpPr>
          <p:nvPr>
            <p:ph type="dt" sz="half" idx="10"/>
          </p:nvPr>
        </p:nvSpPr>
        <p:spPr>
          <a:xfrm>
            <a:off x="9161434" y="6056919"/>
            <a:ext cx="2743200" cy="365125"/>
          </a:xfrm>
        </p:spPr>
        <p:txBody>
          <a:bodyPr/>
          <a:lstStyle/>
          <a:p>
            <a:fld id="{1167E07E-E01E-4492-9CE2-CBAFC504EE85}" type="datetime1">
              <a:rPr lang="vi-VN" smtClean="0"/>
              <a:t>08/11/2020</a:t>
            </a:fld>
            <a:endParaRPr lang="en-US" dirty="0"/>
          </a:p>
        </p:txBody>
      </p:sp>
      <p:sp>
        <p:nvSpPr>
          <p:cNvPr id="4" name="TextBox 3">
            <a:extLst>
              <a:ext uri="{FF2B5EF4-FFF2-40B4-BE49-F238E27FC236}">
                <a16:creationId xmlns:a16="http://schemas.microsoft.com/office/drawing/2014/main" id="{2D57493E-9124-4851-BB70-92F14A501C79}"/>
              </a:ext>
            </a:extLst>
          </p:cNvPr>
          <p:cNvSpPr txBox="1"/>
          <p:nvPr/>
        </p:nvSpPr>
        <p:spPr>
          <a:xfrm>
            <a:off x="1225118" y="1589103"/>
            <a:ext cx="6081204" cy="2923877"/>
          </a:xfrm>
          <a:prstGeom prst="rect">
            <a:avLst/>
          </a:prstGeom>
          <a:noFill/>
        </p:spPr>
        <p:txBody>
          <a:bodyPr wrap="square" rtlCol="0">
            <a:spAutoFit/>
          </a:bodyPr>
          <a:lstStyle/>
          <a:p>
            <a:pPr marL="457200" indent="-457200">
              <a:buAutoNum type="arabicPeriod"/>
            </a:pPr>
            <a:r>
              <a:rPr lang="vi-VN" sz="2000" b="1" dirty="0">
                <a:solidFill>
                  <a:schemeClr val="bg1"/>
                </a:solidFill>
              </a:rPr>
              <a:t>Code Vi điều Khiển Pic bằng phần mềm CCS</a:t>
            </a:r>
          </a:p>
          <a:p>
            <a:pPr marL="914400" lvl="1" indent="-457200">
              <a:buAutoNum type="alphaLcParenR"/>
            </a:pPr>
            <a:r>
              <a:rPr lang="vi-VN" b="1" dirty="0">
                <a:solidFill>
                  <a:schemeClr val="bg1"/>
                </a:solidFill>
              </a:rPr>
              <a:t>Đọc giá trị cảm biến HC-SR04</a:t>
            </a:r>
          </a:p>
          <a:p>
            <a:pPr lvl="1"/>
            <a:r>
              <a:rPr lang="vi-VN" b="1" dirty="0">
                <a:solidFill>
                  <a:schemeClr val="bg1"/>
                </a:solidFill>
              </a:rPr>
              <a:t>(ảnh code)</a:t>
            </a:r>
          </a:p>
          <a:p>
            <a:pPr marL="914400" lvl="1" indent="-457200">
              <a:buAutoNum type="alphaLcParenR"/>
            </a:pPr>
            <a:r>
              <a:rPr lang="vi-VN" b="1" dirty="0">
                <a:solidFill>
                  <a:schemeClr val="bg1"/>
                </a:solidFill>
              </a:rPr>
              <a:t>Điều khiển động cơ Servo</a:t>
            </a:r>
          </a:p>
          <a:p>
            <a:pPr lvl="1"/>
            <a:r>
              <a:rPr lang="vi-VN" b="1" dirty="0">
                <a:solidFill>
                  <a:schemeClr val="bg1"/>
                </a:solidFill>
              </a:rPr>
              <a:t>(ảnh code)</a:t>
            </a:r>
          </a:p>
          <a:p>
            <a:pPr marL="914400" lvl="1" indent="-457200">
              <a:buAutoNum type="alphaLcParenR"/>
            </a:pPr>
            <a:r>
              <a:rPr lang="vi-VN" b="1" dirty="0">
                <a:solidFill>
                  <a:schemeClr val="bg1"/>
                </a:solidFill>
              </a:rPr>
              <a:t>Gửi dữ liệu và hiển thị LCD</a:t>
            </a:r>
          </a:p>
          <a:p>
            <a:pPr lvl="1"/>
            <a:r>
              <a:rPr lang="vi-VN" b="1" dirty="0">
                <a:solidFill>
                  <a:schemeClr val="bg1"/>
                </a:solidFill>
              </a:rPr>
              <a:t>(ảnh code)</a:t>
            </a:r>
          </a:p>
          <a:p>
            <a:pPr marL="914400" lvl="1" indent="-457200">
              <a:buAutoNum type="alphaLcParenR"/>
            </a:pPr>
            <a:r>
              <a:rPr lang="vi-VN" b="1" dirty="0">
                <a:solidFill>
                  <a:schemeClr val="bg1"/>
                </a:solidFill>
              </a:rPr>
              <a:t>Gửi dữ liệu cho máy tính bằng UART</a:t>
            </a:r>
          </a:p>
          <a:p>
            <a:pPr lvl="1"/>
            <a:r>
              <a:rPr lang="vi-VN" b="1" dirty="0">
                <a:solidFill>
                  <a:schemeClr val="bg1"/>
                </a:solidFill>
              </a:rPr>
              <a:t>(ảnh code)</a:t>
            </a:r>
          </a:p>
          <a:p>
            <a:pPr marL="457200" indent="-457200">
              <a:buAutoNum type="alphaLcParenR"/>
            </a:pPr>
            <a:endParaRPr lang="vi-VN" sz="2000" b="1" dirty="0">
              <a:solidFill>
                <a:schemeClr val="bg1"/>
              </a:solidFill>
            </a:endParaRPr>
          </a:p>
        </p:txBody>
      </p:sp>
      <p:pic>
        <p:nvPicPr>
          <p:cNvPr id="6" name="Picture 2">
            <a:extLst>
              <a:ext uri="{FF2B5EF4-FFF2-40B4-BE49-F238E27FC236}">
                <a16:creationId xmlns:a16="http://schemas.microsoft.com/office/drawing/2014/main" id="{28EDEFD0-A0A8-4370-B47A-56AAAA08D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218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D793B3A-CB7E-4AB2-A747-09858CB9E316}"/>
              </a:ext>
            </a:extLst>
          </p:cNvPr>
          <p:cNvSpPr>
            <a:spLocks noGrp="1"/>
          </p:cNvSpPr>
          <p:nvPr>
            <p:ph type="dt" sz="half" idx="10"/>
          </p:nvPr>
        </p:nvSpPr>
        <p:spPr>
          <a:xfrm>
            <a:off x="9134800" y="5907290"/>
            <a:ext cx="2743200" cy="365125"/>
          </a:xfrm>
        </p:spPr>
        <p:txBody>
          <a:bodyPr/>
          <a:lstStyle/>
          <a:p>
            <a:fld id="{1167E07E-E01E-4492-9CE2-CBAFC504EE85}" type="datetime1">
              <a:rPr lang="vi-VN" smtClean="0"/>
              <a:t>08/11/2020</a:t>
            </a:fld>
            <a:endParaRPr lang="en-US" dirty="0"/>
          </a:p>
        </p:txBody>
      </p:sp>
      <p:sp>
        <p:nvSpPr>
          <p:cNvPr id="4" name="TextBox 3">
            <a:extLst>
              <a:ext uri="{FF2B5EF4-FFF2-40B4-BE49-F238E27FC236}">
                <a16:creationId xmlns:a16="http://schemas.microsoft.com/office/drawing/2014/main" id="{3E4738D1-9985-458C-8479-89EF2D09EA9A}"/>
              </a:ext>
            </a:extLst>
          </p:cNvPr>
          <p:cNvSpPr txBox="1"/>
          <p:nvPr/>
        </p:nvSpPr>
        <p:spPr>
          <a:xfrm>
            <a:off x="1491448" y="459020"/>
            <a:ext cx="6800295" cy="477054"/>
          </a:xfrm>
          <a:prstGeom prst="rect">
            <a:avLst/>
          </a:prstGeom>
          <a:noFill/>
        </p:spPr>
        <p:txBody>
          <a:bodyPr wrap="square" rtlCol="0">
            <a:spAutoFit/>
          </a:bodyPr>
          <a:lstStyle/>
          <a:p>
            <a:r>
              <a:rPr lang="vi-VN" sz="2500" b="1" dirty="0">
                <a:solidFill>
                  <a:schemeClr val="bg1"/>
                </a:solidFill>
              </a:rPr>
              <a:t>HÌNH ẢNH GIAO DIỆN QUẢN LÝ</a:t>
            </a:r>
          </a:p>
        </p:txBody>
      </p:sp>
      <p:pic>
        <p:nvPicPr>
          <p:cNvPr id="8" name="Picture 2">
            <a:extLst>
              <a:ext uri="{FF2B5EF4-FFF2-40B4-BE49-F238E27FC236}">
                <a16:creationId xmlns:a16="http://schemas.microsoft.com/office/drawing/2014/main" id="{C9EADC73-1626-4C40-A8E3-D70D7471B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2AC6B92-209B-48B3-9878-F76DCF66C466}"/>
              </a:ext>
            </a:extLst>
          </p:cNvPr>
          <p:cNvPicPr>
            <a:picLocks noChangeAspect="1"/>
          </p:cNvPicPr>
          <p:nvPr/>
        </p:nvPicPr>
        <p:blipFill>
          <a:blip r:embed="rId3"/>
          <a:stretch>
            <a:fillRect/>
          </a:stretch>
        </p:blipFill>
        <p:spPr>
          <a:xfrm>
            <a:off x="976544" y="1081472"/>
            <a:ext cx="9182101" cy="4695055"/>
          </a:xfrm>
          <a:prstGeom prst="rect">
            <a:avLst/>
          </a:prstGeom>
        </p:spPr>
      </p:pic>
    </p:spTree>
    <p:extLst>
      <p:ext uri="{BB962C8B-B14F-4D97-AF65-F5344CB8AC3E}">
        <p14:creationId xmlns:p14="http://schemas.microsoft.com/office/powerpoint/2010/main" val="551802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B22B-75A3-4BA1-8087-A4FFF1CF2462}"/>
              </a:ext>
            </a:extLst>
          </p:cNvPr>
          <p:cNvSpPr>
            <a:spLocks noGrp="1"/>
          </p:cNvSpPr>
          <p:nvPr>
            <p:ph type="title"/>
          </p:nvPr>
        </p:nvSpPr>
        <p:spPr/>
        <p:txBody>
          <a:bodyPr/>
          <a:lstStyle/>
          <a:p>
            <a:endParaRPr lang="vi-VN" dirty="0"/>
          </a:p>
        </p:txBody>
      </p:sp>
      <p:sp>
        <p:nvSpPr>
          <p:cNvPr id="3" name="Date Placeholder 2">
            <a:extLst>
              <a:ext uri="{FF2B5EF4-FFF2-40B4-BE49-F238E27FC236}">
                <a16:creationId xmlns:a16="http://schemas.microsoft.com/office/drawing/2014/main" id="{EC067E6D-8A1A-47EE-831E-DC5DEADEFD7F}"/>
              </a:ext>
            </a:extLst>
          </p:cNvPr>
          <p:cNvSpPr>
            <a:spLocks noGrp="1"/>
          </p:cNvSpPr>
          <p:nvPr>
            <p:ph type="dt" sz="half" idx="10"/>
          </p:nvPr>
        </p:nvSpPr>
        <p:spPr/>
        <p:txBody>
          <a:bodyPr/>
          <a:lstStyle/>
          <a:p>
            <a:fld id="{1167E07E-E01E-4492-9CE2-CBAFC504EE85}" type="datetime1">
              <a:rPr lang="vi-VN" smtClean="0"/>
              <a:t>08/11/2020</a:t>
            </a:fld>
            <a:endParaRPr lang="en-US" dirty="0"/>
          </a:p>
        </p:txBody>
      </p:sp>
      <p:pic>
        <p:nvPicPr>
          <p:cNvPr id="7" name="Picture 6">
            <a:extLst>
              <a:ext uri="{FF2B5EF4-FFF2-40B4-BE49-F238E27FC236}">
                <a16:creationId xmlns:a16="http://schemas.microsoft.com/office/drawing/2014/main" id="{2D9EA099-005E-40BC-AEB7-B4BF4F0276FA}"/>
              </a:ext>
            </a:extLst>
          </p:cNvPr>
          <p:cNvPicPr>
            <a:picLocks noChangeAspect="1"/>
          </p:cNvPicPr>
          <p:nvPr/>
        </p:nvPicPr>
        <p:blipFill>
          <a:blip r:embed="rId2"/>
          <a:stretch>
            <a:fillRect/>
          </a:stretch>
        </p:blipFill>
        <p:spPr>
          <a:xfrm>
            <a:off x="727706" y="508672"/>
            <a:ext cx="10733412" cy="5840656"/>
          </a:xfrm>
          <a:prstGeom prst="rect">
            <a:avLst/>
          </a:prstGeom>
        </p:spPr>
      </p:pic>
    </p:spTree>
    <p:extLst>
      <p:ext uri="{BB962C8B-B14F-4D97-AF65-F5344CB8AC3E}">
        <p14:creationId xmlns:p14="http://schemas.microsoft.com/office/powerpoint/2010/main" val="386868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A78068-D001-4E21-BD41-65FC3A885B23}"/>
              </a:ext>
            </a:extLst>
          </p:cNvPr>
          <p:cNvSpPr>
            <a:spLocks noGrp="1"/>
          </p:cNvSpPr>
          <p:nvPr>
            <p:ph type="title"/>
          </p:nvPr>
        </p:nvSpPr>
        <p:spPr/>
        <p:txBody>
          <a:bodyPr/>
          <a:lstStyle/>
          <a:p>
            <a:r>
              <a:rPr lang="vi-VN" b="1" dirty="0">
                <a:solidFill>
                  <a:schemeClr val="bg1"/>
                </a:solidFill>
              </a:rPr>
              <a:t>v. Ưu nhược điểm</a:t>
            </a:r>
          </a:p>
        </p:txBody>
      </p:sp>
      <p:sp>
        <p:nvSpPr>
          <p:cNvPr id="9" name="Content Placeholder 8">
            <a:extLst>
              <a:ext uri="{FF2B5EF4-FFF2-40B4-BE49-F238E27FC236}">
                <a16:creationId xmlns:a16="http://schemas.microsoft.com/office/drawing/2014/main" id="{D3CA4994-C4F4-4525-8ECA-65575206FA57}"/>
              </a:ext>
            </a:extLst>
          </p:cNvPr>
          <p:cNvSpPr>
            <a:spLocks noGrp="1"/>
          </p:cNvSpPr>
          <p:nvPr>
            <p:ph sz="half" idx="1"/>
          </p:nvPr>
        </p:nvSpPr>
        <p:spPr/>
        <p:txBody>
          <a:bodyPr/>
          <a:lstStyle/>
          <a:p>
            <a:pPr marL="0" indent="0">
              <a:buNone/>
            </a:pPr>
            <a:r>
              <a:rPr lang="vi-VN" b="1" dirty="0">
                <a:solidFill>
                  <a:schemeClr val="bg1"/>
                </a:solidFill>
              </a:rPr>
              <a:t>ƯU ĐIỂM</a:t>
            </a:r>
          </a:p>
          <a:p>
            <a:r>
              <a:rPr lang="vi-VN" dirty="0"/>
              <a:t>Gọn nhẹ, dễ xử dụng</a:t>
            </a:r>
          </a:p>
          <a:p>
            <a:r>
              <a:rPr lang="vi-VN" dirty="0"/>
              <a:t>Ít tốn kém</a:t>
            </a:r>
          </a:p>
          <a:p>
            <a:endParaRPr lang="vi-VN" dirty="0"/>
          </a:p>
        </p:txBody>
      </p:sp>
      <p:sp>
        <p:nvSpPr>
          <p:cNvPr id="10" name="Content Placeholder 9">
            <a:extLst>
              <a:ext uri="{FF2B5EF4-FFF2-40B4-BE49-F238E27FC236}">
                <a16:creationId xmlns:a16="http://schemas.microsoft.com/office/drawing/2014/main" id="{6EAB1773-671B-4287-8F12-B55EE0803231}"/>
              </a:ext>
            </a:extLst>
          </p:cNvPr>
          <p:cNvSpPr>
            <a:spLocks noGrp="1"/>
          </p:cNvSpPr>
          <p:nvPr>
            <p:ph sz="half" idx="2"/>
          </p:nvPr>
        </p:nvSpPr>
        <p:spPr/>
        <p:txBody>
          <a:bodyPr/>
          <a:lstStyle/>
          <a:p>
            <a:r>
              <a:rPr lang="vi-VN" b="1" dirty="0">
                <a:solidFill>
                  <a:schemeClr val="bg1"/>
                </a:solidFill>
              </a:rPr>
              <a:t>NHƯỢC ĐIỂM</a:t>
            </a:r>
          </a:p>
          <a:p>
            <a:r>
              <a:rPr lang="vi-VN" dirty="0"/>
              <a:t>Độ chính xác không cao</a:t>
            </a:r>
          </a:p>
        </p:txBody>
      </p:sp>
      <p:sp>
        <p:nvSpPr>
          <p:cNvPr id="2" name="Date Placeholder 1">
            <a:extLst>
              <a:ext uri="{FF2B5EF4-FFF2-40B4-BE49-F238E27FC236}">
                <a16:creationId xmlns:a16="http://schemas.microsoft.com/office/drawing/2014/main" id="{38176E13-AA87-49E2-A436-D4B5FD6646EB}"/>
              </a:ext>
            </a:extLst>
          </p:cNvPr>
          <p:cNvSpPr>
            <a:spLocks noGrp="1"/>
          </p:cNvSpPr>
          <p:nvPr>
            <p:ph type="dt" sz="half" idx="10"/>
          </p:nvPr>
        </p:nvSpPr>
        <p:spPr>
          <a:xfrm>
            <a:off x="9028269" y="6056919"/>
            <a:ext cx="2743200" cy="365125"/>
          </a:xfrm>
        </p:spPr>
        <p:txBody>
          <a:bodyPr/>
          <a:lstStyle/>
          <a:p>
            <a:fld id="{B2E4EACC-1565-4C71-9B6E-6760BE66742A}" type="datetime1">
              <a:rPr lang="vi-VN" smtClean="0"/>
              <a:t>08/11/2020</a:t>
            </a:fld>
            <a:endParaRPr lang="en-US" dirty="0"/>
          </a:p>
        </p:txBody>
      </p:sp>
      <p:pic>
        <p:nvPicPr>
          <p:cNvPr id="12" name="Picture 2">
            <a:extLst>
              <a:ext uri="{FF2B5EF4-FFF2-40B4-BE49-F238E27FC236}">
                <a16:creationId xmlns:a16="http://schemas.microsoft.com/office/drawing/2014/main" id="{E9DF4279-6313-455F-B04B-2D78B1D61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30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F3EC-482F-4A37-B09D-E0F8E6A1E6B2}"/>
              </a:ext>
            </a:extLst>
          </p:cNvPr>
          <p:cNvSpPr>
            <a:spLocks noGrp="1"/>
          </p:cNvSpPr>
          <p:nvPr>
            <p:ph type="title"/>
          </p:nvPr>
        </p:nvSpPr>
        <p:spPr>
          <a:xfrm>
            <a:off x="1232852" y="1264402"/>
            <a:ext cx="9905998" cy="893646"/>
          </a:xfrm>
        </p:spPr>
        <p:txBody>
          <a:bodyPr>
            <a:normAutofit fontScale="90000"/>
          </a:bodyPr>
          <a:lstStyle/>
          <a:p>
            <a:pPr algn="ctr"/>
            <a:r>
              <a:rPr lang="vi-VN" b="1" dirty="0">
                <a:solidFill>
                  <a:schemeClr val="bg1"/>
                </a:solidFill>
              </a:rPr>
              <a:t>MÔN: ỨNG DỤNG MÁY TÍNH TRONG ĐO LƯỜNG VÀ ĐIỀU KHIỂN</a:t>
            </a:r>
            <a:br>
              <a:rPr lang="vi-VN" b="1" dirty="0">
                <a:solidFill>
                  <a:schemeClr val="bg1"/>
                </a:solidFill>
              </a:rPr>
            </a:br>
            <a:br>
              <a:rPr lang="vi-VN" dirty="0"/>
            </a:br>
            <a:r>
              <a:rPr lang="vi-VN" b="1" dirty="0"/>
              <a:t>Nhóm 16:</a:t>
            </a:r>
          </a:p>
        </p:txBody>
      </p:sp>
      <p:sp>
        <p:nvSpPr>
          <p:cNvPr id="3" name="Content Placeholder 2">
            <a:extLst>
              <a:ext uri="{FF2B5EF4-FFF2-40B4-BE49-F238E27FC236}">
                <a16:creationId xmlns:a16="http://schemas.microsoft.com/office/drawing/2014/main" id="{F1D9394E-6B6D-4AFD-B470-65BDE0310919}"/>
              </a:ext>
            </a:extLst>
          </p:cNvPr>
          <p:cNvSpPr>
            <a:spLocks noGrp="1"/>
          </p:cNvSpPr>
          <p:nvPr>
            <p:ph idx="1"/>
          </p:nvPr>
        </p:nvSpPr>
        <p:spPr>
          <a:xfrm>
            <a:off x="1232852" y="2670660"/>
            <a:ext cx="8650657" cy="3568822"/>
          </a:xfrm>
        </p:spPr>
        <p:txBody>
          <a:bodyPr>
            <a:noAutofit/>
          </a:bodyPr>
          <a:lstStyle/>
          <a:p>
            <a:pPr marL="0" indent="0">
              <a:buNone/>
            </a:pPr>
            <a:r>
              <a:rPr lang="vi-VN" sz="2500" dirty="0"/>
              <a:t>Thành viên nhóm: </a:t>
            </a:r>
          </a:p>
          <a:p>
            <a:r>
              <a:rPr lang="vi-VN" sz="2500" dirty="0"/>
              <a:t>Ngô Văn Huy: 17020322	</a:t>
            </a:r>
          </a:p>
          <a:p>
            <a:r>
              <a:rPr lang="vi-VN" sz="2500" dirty="0"/>
              <a:t>Phạm Hoàng Hải: 17020281</a:t>
            </a:r>
          </a:p>
          <a:p>
            <a:r>
              <a:rPr lang="vi-VN" sz="2500" dirty="0"/>
              <a:t>Nguyễn Duy Hưng: 17020334</a:t>
            </a:r>
          </a:p>
        </p:txBody>
      </p:sp>
      <p:sp>
        <p:nvSpPr>
          <p:cNvPr id="4" name="Date Placeholder 3">
            <a:extLst>
              <a:ext uri="{FF2B5EF4-FFF2-40B4-BE49-F238E27FC236}">
                <a16:creationId xmlns:a16="http://schemas.microsoft.com/office/drawing/2014/main" id="{DF13DEC0-F3F0-4E90-BE2E-6D55C9AB7DE4}"/>
              </a:ext>
            </a:extLst>
          </p:cNvPr>
          <p:cNvSpPr>
            <a:spLocks noGrp="1"/>
          </p:cNvSpPr>
          <p:nvPr>
            <p:ph type="dt" sz="half" idx="10"/>
          </p:nvPr>
        </p:nvSpPr>
        <p:spPr>
          <a:xfrm>
            <a:off x="9152556" y="6239482"/>
            <a:ext cx="2743200" cy="365125"/>
          </a:xfrm>
        </p:spPr>
        <p:txBody>
          <a:bodyPr/>
          <a:lstStyle/>
          <a:p>
            <a:fld id="{3107B3BE-3FBF-44FA-A769-91DF8978782D}" type="datetime1">
              <a:rPr lang="vi-VN" smtClean="0"/>
              <a:t>08/11/2020</a:t>
            </a:fld>
            <a:endParaRPr lang="en-US" dirty="0"/>
          </a:p>
        </p:txBody>
      </p:sp>
      <p:pic>
        <p:nvPicPr>
          <p:cNvPr id="5" name="Picture 2">
            <a:extLst>
              <a:ext uri="{FF2B5EF4-FFF2-40B4-BE49-F238E27FC236}">
                <a16:creationId xmlns:a16="http://schemas.microsoft.com/office/drawing/2014/main" id="{AE433605-188B-44B7-A0DD-D7DE0BDB0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39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48303" y="-9515"/>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pic>
        <p:nvPicPr>
          <p:cNvPr id="9" name="Content Placeholder 8">
            <a:extLst>
              <a:ext uri="{FF2B5EF4-FFF2-40B4-BE49-F238E27FC236}">
                <a16:creationId xmlns:a16="http://schemas.microsoft.com/office/drawing/2014/main" id="{238BB54A-FB74-473E-9831-7771142DD0DD}"/>
              </a:ext>
            </a:extLst>
          </p:cNvPr>
          <p:cNvPicPr>
            <a:picLocks noGrp="1" noChangeAspect="1"/>
          </p:cNvPicPr>
          <p:nvPr>
            <p:ph idx="1"/>
          </p:nvPr>
        </p:nvPicPr>
        <p:blipFill>
          <a:blip r:embed="rId5"/>
          <a:stretch>
            <a:fillRect/>
          </a:stretch>
        </p:blipFill>
        <p:spPr>
          <a:xfrm>
            <a:off x="8575432" y="9525"/>
            <a:ext cx="3621331" cy="2472228"/>
          </a:xfrm>
          <a:prstGeom prst="rect">
            <a:avLst/>
          </a:prstGeom>
        </p:spPr>
      </p:pic>
      <p:sp>
        <p:nvSpPr>
          <p:cNvPr id="8" name="Title 7">
            <a:extLst>
              <a:ext uri="{FF2B5EF4-FFF2-40B4-BE49-F238E27FC236}">
                <a16:creationId xmlns:a16="http://schemas.microsoft.com/office/drawing/2014/main" id="{797FA3A8-2741-415F-8B42-9BC60AB17B7E}"/>
              </a:ext>
            </a:extLst>
          </p:cNvPr>
          <p:cNvSpPr>
            <a:spLocks noGrp="1"/>
          </p:cNvSpPr>
          <p:nvPr>
            <p:ph type="title"/>
          </p:nvPr>
        </p:nvSpPr>
        <p:spPr>
          <a:xfrm>
            <a:off x="523875" y="741245"/>
            <a:ext cx="8786812" cy="1225658"/>
          </a:xfrm>
        </p:spPr>
        <p:txBody>
          <a:bodyPr/>
          <a:lstStyle/>
          <a:p>
            <a:pPr algn="ctr"/>
            <a:r>
              <a:rPr lang="en-US" dirty="0" err="1">
                <a:solidFill>
                  <a:srgbClr val="FFFF00"/>
                </a:solidFill>
                <a:latin typeface="Times New Roman" panose="02020603050405020304" pitchFamily="18" charset="0"/>
                <a:cs typeface="Times New Roman" panose="02020603050405020304" pitchFamily="18" charset="0"/>
              </a:rPr>
              <a:t>Hệ</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thống</a:t>
            </a:r>
            <a:r>
              <a:rPr lang="en-US" dirty="0">
                <a:solidFill>
                  <a:srgbClr val="FFFF00"/>
                </a:solidFill>
                <a:latin typeface="Times New Roman" panose="02020603050405020304" pitchFamily="18" charset="0"/>
                <a:cs typeface="Times New Roman" panose="02020603050405020304" pitchFamily="18" charset="0"/>
              </a:rPr>
              <a:t> radar </a:t>
            </a:r>
            <a:r>
              <a:rPr lang="en-US" dirty="0" err="1">
                <a:solidFill>
                  <a:srgbClr val="FFFF00"/>
                </a:solidFill>
                <a:latin typeface="Times New Roman" panose="02020603050405020304" pitchFamily="18" charset="0"/>
                <a:cs typeface="Times New Roman" panose="02020603050405020304" pitchFamily="18" charset="0"/>
              </a:rPr>
              <a:t>siêu</a:t>
            </a:r>
            <a:r>
              <a:rPr lang="en-US" dirty="0">
                <a:solidFill>
                  <a:srgbClr val="FFFF00"/>
                </a:solidFill>
                <a:latin typeface="Times New Roman" panose="02020603050405020304" pitchFamily="18" charset="0"/>
                <a:cs typeface="Times New Roman" panose="02020603050405020304" pitchFamily="18" charset="0"/>
              </a:rPr>
              <a:t> </a:t>
            </a:r>
            <a:r>
              <a:rPr lang="en-US" dirty="0" err="1">
                <a:solidFill>
                  <a:srgbClr val="FFFF00"/>
                </a:solidFill>
                <a:latin typeface="Times New Roman" panose="02020603050405020304" pitchFamily="18" charset="0"/>
                <a:cs typeface="Times New Roman" panose="02020603050405020304" pitchFamily="18" charset="0"/>
              </a:rPr>
              <a:t>âm</a:t>
            </a:r>
            <a:endParaRPr lang="vi-VN" dirty="0">
              <a:solidFill>
                <a:srgbClr val="FFFF00"/>
              </a:solidFill>
              <a:latin typeface="Times New Roman" panose="02020603050405020304" pitchFamily="18" charset="0"/>
              <a:cs typeface="Times New Roman" panose="02020603050405020304" pitchFamily="18" charset="0"/>
            </a:endParaRPr>
          </a:p>
        </p:txBody>
      </p:sp>
      <p:sp>
        <p:nvSpPr>
          <p:cNvPr id="10" name="Date Placeholder 9">
            <a:extLst>
              <a:ext uri="{FF2B5EF4-FFF2-40B4-BE49-F238E27FC236}">
                <a16:creationId xmlns:a16="http://schemas.microsoft.com/office/drawing/2014/main" id="{F5997158-0538-44D2-B625-5DDDB9834913}"/>
              </a:ext>
            </a:extLst>
          </p:cNvPr>
          <p:cNvSpPr>
            <a:spLocks noGrp="1"/>
          </p:cNvSpPr>
          <p:nvPr>
            <p:ph type="dt" sz="half" idx="10"/>
          </p:nvPr>
        </p:nvSpPr>
        <p:spPr>
          <a:xfrm>
            <a:off x="9310687" y="6257925"/>
            <a:ext cx="2743200" cy="365125"/>
          </a:xfrm>
        </p:spPr>
        <p:txBody>
          <a:bodyPr/>
          <a:lstStyle/>
          <a:p>
            <a:fld id="{A463D444-BCC1-4125-BB02-9DD12E079DD8}" type="datetime1">
              <a:rPr lang="vi-VN" smtClean="0"/>
              <a:t>08/11/2020</a:t>
            </a:fld>
            <a:endParaRPr lang="en-US" dirty="0"/>
          </a:p>
        </p:txBody>
      </p:sp>
      <p:sp>
        <p:nvSpPr>
          <p:cNvPr id="11" name="TextBox 10">
            <a:extLst>
              <a:ext uri="{FF2B5EF4-FFF2-40B4-BE49-F238E27FC236}">
                <a16:creationId xmlns:a16="http://schemas.microsoft.com/office/drawing/2014/main" id="{2D8577D0-2789-4295-B987-ACDCDEF08C92}"/>
              </a:ext>
            </a:extLst>
          </p:cNvPr>
          <p:cNvSpPr txBox="1"/>
          <p:nvPr/>
        </p:nvSpPr>
        <p:spPr>
          <a:xfrm>
            <a:off x="1166813" y="1980332"/>
            <a:ext cx="7271458" cy="3462486"/>
          </a:xfrm>
          <a:prstGeom prst="rect">
            <a:avLst/>
          </a:prstGeom>
          <a:noFill/>
        </p:spPr>
        <p:txBody>
          <a:bodyPr wrap="square" rtlCol="0">
            <a:spAutoFit/>
          </a:bodyPr>
          <a:lstStyle/>
          <a:p>
            <a:pPr marL="400050" indent="-400050">
              <a:buFont typeface="+mj-lt"/>
              <a:buAutoNum type="romanUcPeriod"/>
            </a:pPr>
            <a:r>
              <a:rPr lang="en-US" sz="2500" b="1" dirty="0">
                <a:solidFill>
                  <a:schemeClr val="bg1"/>
                </a:solidFill>
                <a:latin typeface="Times New Roman" panose="02020603050405020304" pitchFamily="18" charset="0"/>
                <a:cs typeface="Times New Roman" panose="02020603050405020304" pitchFamily="18" charset="0"/>
              </a:rPr>
              <a:t>Ý TƯỞNG</a:t>
            </a:r>
          </a:p>
          <a:p>
            <a:pPr marL="400050" indent="-400050">
              <a:buFont typeface="+mj-lt"/>
              <a:buAutoNum type="romanUcPeriod"/>
            </a:pPr>
            <a:r>
              <a:rPr lang="en-US" sz="2500" b="1" dirty="0">
                <a:solidFill>
                  <a:schemeClr val="bg1"/>
                </a:solidFill>
                <a:latin typeface="Times New Roman" panose="02020603050405020304" pitchFamily="18" charset="0"/>
                <a:cs typeface="Times New Roman" panose="02020603050405020304" pitchFamily="18" charset="0"/>
              </a:rPr>
              <a:t>NGUYÊN LÝ HOẠT ĐỘNG</a:t>
            </a:r>
          </a:p>
          <a:p>
            <a:pPr marL="400050" indent="-400050">
              <a:buFont typeface="+mj-lt"/>
              <a:buAutoNum type="romanUcPeriod"/>
            </a:pPr>
            <a:r>
              <a:rPr lang="en-US" sz="2500" b="1" dirty="0">
                <a:solidFill>
                  <a:schemeClr val="bg1"/>
                </a:solidFill>
                <a:latin typeface="Times New Roman" panose="02020603050405020304" pitchFamily="18" charset="0"/>
                <a:cs typeface="Times New Roman" panose="02020603050405020304" pitchFamily="18" charset="0"/>
              </a:rPr>
              <a:t>THÀNH PHẦN VÀ THIẾT KẾ PHẦN CỨNG</a:t>
            </a:r>
          </a:p>
          <a:p>
            <a:r>
              <a:rPr lang="en-US" sz="2300" dirty="0">
                <a:latin typeface="Times New Roman" panose="02020603050405020304" pitchFamily="18" charset="0"/>
                <a:cs typeface="Times New Roman" panose="02020603050405020304" pitchFamily="18" charset="0"/>
              </a:rPr>
              <a:t>      </a:t>
            </a:r>
            <a:r>
              <a:rPr lang="en-US" sz="2300" dirty="0">
                <a:solidFill>
                  <a:schemeClr val="bg1"/>
                </a:solidFill>
                <a:latin typeface="Times New Roman" panose="02020603050405020304" pitchFamily="18" charset="0"/>
                <a:cs typeface="Times New Roman" panose="02020603050405020304" pitchFamily="18" charset="0"/>
              </a:rPr>
              <a:t>a) </a:t>
            </a:r>
            <a:r>
              <a:rPr lang="en-US" sz="2300" dirty="0" err="1">
                <a:solidFill>
                  <a:schemeClr val="bg1"/>
                </a:solidFill>
                <a:latin typeface="Times New Roman" panose="02020603050405020304" pitchFamily="18" charset="0"/>
                <a:cs typeface="Times New Roman" panose="02020603050405020304" pitchFamily="18" charset="0"/>
              </a:rPr>
              <a:t>Thành</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phần</a:t>
            </a:r>
            <a:endParaRPr lang="en-US" sz="2300" dirty="0">
              <a:solidFill>
                <a:schemeClr val="bg1"/>
              </a:solidFill>
              <a:latin typeface="Times New Roman" panose="02020603050405020304" pitchFamily="18" charset="0"/>
              <a:cs typeface="Times New Roman" panose="02020603050405020304" pitchFamily="18" charset="0"/>
            </a:endParaRPr>
          </a:p>
          <a:p>
            <a:r>
              <a:rPr lang="en-US" sz="2300" dirty="0">
                <a:solidFill>
                  <a:schemeClr val="bg1"/>
                </a:solidFill>
                <a:latin typeface="Times New Roman" panose="02020603050405020304" pitchFamily="18" charset="0"/>
                <a:cs typeface="Times New Roman" panose="02020603050405020304" pitchFamily="18" charset="0"/>
              </a:rPr>
              <a:t>      b) </a:t>
            </a:r>
            <a:r>
              <a:rPr lang="en-US" sz="2300" dirty="0" err="1">
                <a:solidFill>
                  <a:schemeClr val="bg1"/>
                </a:solidFill>
                <a:latin typeface="Times New Roman" panose="02020603050405020304" pitchFamily="18" charset="0"/>
                <a:cs typeface="Times New Roman" panose="02020603050405020304" pitchFamily="18" charset="0"/>
              </a:rPr>
              <a:t>Thiết</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kế</a:t>
            </a:r>
            <a:r>
              <a:rPr lang="en-US" sz="2300" dirty="0">
                <a:solidFill>
                  <a:schemeClr val="bg1"/>
                </a:solidFill>
                <a:latin typeface="Times New Roman" panose="02020603050405020304" pitchFamily="18" charset="0"/>
                <a:cs typeface="Times New Roman" panose="02020603050405020304" pitchFamily="18" charset="0"/>
              </a:rPr>
              <a:t> </a:t>
            </a:r>
          </a:p>
          <a:p>
            <a:r>
              <a:rPr lang="en-US" sz="2500" b="1" dirty="0">
                <a:solidFill>
                  <a:schemeClr val="bg1"/>
                </a:solidFill>
                <a:latin typeface="Times New Roman" panose="02020603050405020304" pitchFamily="18" charset="0"/>
                <a:cs typeface="Times New Roman" panose="02020603050405020304" pitchFamily="18" charset="0"/>
              </a:rPr>
              <a:t>VI</a:t>
            </a:r>
            <a:r>
              <a:rPr lang="en-US" sz="2500" dirty="0">
                <a:solidFill>
                  <a:schemeClr val="bg1"/>
                </a:solidFill>
                <a:latin typeface="Times New Roman" panose="02020603050405020304" pitchFamily="18" charset="0"/>
                <a:cs typeface="Times New Roman" panose="02020603050405020304" pitchFamily="18" charset="0"/>
              </a:rPr>
              <a:t>. </a:t>
            </a:r>
            <a:r>
              <a:rPr lang="en-US" sz="2500" b="1" dirty="0">
                <a:solidFill>
                  <a:schemeClr val="bg1"/>
                </a:solidFill>
                <a:latin typeface="Times New Roman" panose="02020603050405020304" pitchFamily="18" charset="0"/>
                <a:cs typeface="Times New Roman" panose="02020603050405020304" pitchFamily="18" charset="0"/>
              </a:rPr>
              <a:t>CODE PHẦN MỀM</a:t>
            </a:r>
          </a:p>
          <a:p>
            <a:r>
              <a:rPr lang="en-US" sz="2500" dirty="0">
                <a:latin typeface="Times New Roman" panose="02020603050405020304" pitchFamily="18" charset="0"/>
                <a:cs typeface="Times New Roman" panose="02020603050405020304" pitchFamily="18" charset="0"/>
              </a:rPr>
              <a:t>     </a:t>
            </a:r>
            <a:r>
              <a:rPr lang="en-US" sz="2300" dirty="0">
                <a:solidFill>
                  <a:schemeClr val="bg1"/>
                </a:solidFill>
                <a:latin typeface="Times New Roman" panose="02020603050405020304" pitchFamily="18" charset="0"/>
                <a:cs typeface="Times New Roman" panose="02020603050405020304" pitchFamily="18" charset="0"/>
              </a:rPr>
              <a:t>a) Code vi </a:t>
            </a:r>
            <a:r>
              <a:rPr lang="en-US" sz="2300" dirty="0" err="1">
                <a:solidFill>
                  <a:schemeClr val="bg1"/>
                </a:solidFill>
                <a:latin typeface="Times New Roman" panose="02020603050405020304" pitchFamily="18" charset="0"/>
                <a:cs typeface="Times New Roman" panose="02020603050405020304" pitchFamily="18" charset="0"/>
              </a:rPr>
              <a:t>điều</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khiển</a:t>
            </a:r>
            <a:r>
              <a:rPr lang="en-US" sz="2300" dirty="0">
                <a:solidFill>
                  <a:schemeClr val="bg1"/>
                </a:solidFill>
                <a:latin typeface="Times New Roman" panose="02020603050405020304" pitchFamily="18" charset="0"/>
                <a:cs typeface="Times New Roman" panose="02020603050405020304" pitchFamily="18" charset="0"/>
              </a:rPr>
              <a:t> Pic</a:t>
            </a:r>
          </a:p>
          <a:p>
            <a:r>
              <a:rPr lang="en-US" sz="2300" dirty="0">
                <a:solidFill>
                  <a:schemeClr val="bg1"/>
                </a:solidFill>
                <a:latin typeface="Times New Roman" panose="02020603050405020304" pitchFamily="18" charset="0"/>
                <a:cs typeface="Times New Roman" panose="02020603050405020304" pitchFamily="18" charset="0"/>
              </a:rPr>
              <a:t>     b) Code </a:t>
            </a:r>
            <a:r>
              <a:rPr lang="en-US" sz="2300" dirty="0" err="1">
                <a:solidFill>
                  <a:schemeClr val="bg1"/>
                </a:solidFill>
                <a:latin typeface="Times New Roman" panose="02020603050405020304" pitchFamily="18" charset="0"/>
                <a:cs typeface="Times New Roman" panose="02020603050405020304" pitchFamily="18" charset="0"/>
              </a:rPr>
              <a:t>giao</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diện</a:t>
            </a:r>
            <a:r>
              <a:rPr lang="en-US" sz="2300" dirty="0">
                <a:solidFill>
                  <a:schemeClr val="bg1"/>
                </a:solidFill>
                <a:latin typeface="Times New Roman" panose="02020603050405020304" pitchFamily="18" charset="0"/>
                <a:cs typeface="Times New Roman" panose="02020603050405020304" pitchFamily="18" charset="0"/>
              </a:rPr>
              <a:t> C#</a:t>
            </a:r>
          </a:p>
          <a:p>
            <a:r>
              <a:rPr lang="en-US" sz="2500" b="1" dirty="0">
                <a:solidFill>
                  <a:schemeClr val="bg1"/>
                </a:solidFill>
                <a:latin typeface="Times New Roman" panose="02020603050405020304" pitchFamily="18" charset="0"/>
                <a:cs typeface="Times New Roman" panose="02020603050405020304" pitchFamily="18" charset="0"/>
              </a:rPr>
              <a:t>V. ƯU NHƯỢC ĐIỂM</a:t>
            </a:r>
          </a:p>
        </p:txBody>
      </p:sp>
      <p:pic>
        <p:nvPicPr>
          <p:cNvPr id="1026" name="Picture 2">
            <a:extLst>
              <a:ext uri="{FF2B5EF4-FFF2-40B4-BE49-F238E27FC236}">
                <a16:creationId xmlns:a16="http://schemas.microsoft.com/office/drawing/2014/main" id="{09F2ABBA-83A6-4538-9756-5544472EAC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DD77-E4DB-4CC9-94BD-0E7DE7B3D45F}"/>
              </a:ext>
            </a:extLst>
          </p:cNvPr>
          <p:cNvSpPr>
            <a:spLocks noGrp="1"/>
          </p:cNvSpPr>
          <p:nvPr>
            <p:ph type="title"/>
          </p:nvPr>
        </p:nvSpPr>
        <p:spPr>
          <a:xfrm>
            <a:off x="1141412" y="511986"/>
            <a:ext cx="9905998" cy="1478570"/>
          </a:xfrm>
        </p:spPr>
        <p:txBody>
          <a:bodyPr/>
          <a:lstStyle/>
          <a:p>
            <a:r>
              <a:rPr lang="en-US" b="1" dirty="0" err="1">
                <a:solidFill>
                  <a:schemeClr val="bg1"/>
                </a:solidFill>
                <a:latin typeface="Times New Roman" panose="02020603050405020304" pitchFamily="18" charset="0"/>
                <a:cs typeface="Times New Roman" panose="02020603050405020304" pitchFamily="18" charset="0"/>
              </a:rPr>
              <a:t>i</a:t>
            </a:r>
            <a:r>
              <a:rPr lang="en-US" b="1" dirty="0">
                <a:solidFill>
                  <a:schemeClr val="bg1"/>
                </a:solidFill>
                <a:latin typeface="Times New Roman" panose="02020603050405020304" pitchFamily="18" charset="0"/>
                <a:cs typeface="Times New Roman" panose="02020603050405020304" pitchFamily="18" charset="0"/>
              </a:rPr>
              <a:t>. Ý </a:t>
            </a:r>
            <a:r>
              <a:rPr lang="en-US" b="1" dirty="0" err="1">
                <a:solidFill>
                  <a:schemeClr val="bg1"/>
                </a:solidFill>
                <a:latin typeface="Times New Roman" panose="02020603050405020304" pitchFamily="18" charset="0"/>
                <a:cs typeface="Times New Roman" panose="02020603050405020304" pitchFamily="18" charset="0"/>
              </a:rPr>
              <a:t>tưởng</a:t>
            </a:r>
            <a:endParaRPr lang="vi-VN"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A2334E-23B2-40FB-8915-D9899F90286C}"/>
              </a:ext>
            </a:extLst>
          </p:cNvPr>
          <p:cNvSpPr>
            <a:spLocks noGrp="1"/>
          </p:cNvSpPr>
          <p:nvPr>
            <p:ph idx="1"/>
          </p:nvPr>
        </p:nvSpPr>
        <p:spPr>
          <a:xfrm>
            <a:off x="1141412" y="1624614"/>
            <a:ext cx="9905999" cy="4166587"/>
          </a:xfrm>
        </p:spPr>
        <p:txBody>
          <a:bodyPr>
            <a:normAutofit/>
          </a:bodyPr>
          <a:lstStyle/>
          <a:p>
            <a:r>
              <a:rPr lang="vi-VN" b="1" i="0" dirty="0">
                <a:solidFill>
                  <a:srgbClr val="3A3A3A"/>
                </a:solidFill>
                <a:effectLst/>
                <a:latin typeface="+mj-lt"/>
              </a:rPr>
              <a:t>Hệ thống radar siêu âm dựa trên Pic</a:t>
            </a:r>
            <a:r>
              <a:rPr lang="vi-VN" b="1" i="0" dirty="0">
                <a:solidFill>
                  <a:srgbClr val="3A3A3A"/>
                </a:solidFill>
                <a:effectLst/>
                <a:latin typeface="Open Sans"/>
              </a:rPr>
              <a:t>: </a:t>
            </a:r>
            <a:r>
              <a:rPr lang="vi-VN" b="0" i="0" dirty="0">
                <a:solidFill>
                  <a:schemeClr val="tx2">
                    <a:lumMod val="20000"/>
                    <a:lumOff val="80000"/>
                  </a:schemeClr>
                </a:solidFill>
                <a:effectLst/>
                <a:latin typeface="+mj-lt"/>
              </a:rPr>
              <a:t>Hệ thống radar siêu âm dựa trên pic là một hệ thống có thể sử dụng để theo dõi các khu vực bị cấm cho con người hoặc động vật tiếp cận như khu vực quân sự hoặc các khu vực mục đích khác. Trong </a:t>
            </a:r>
            <a:r>
              <a:rPr lang="vi-VN" dirty="0">
                <a:solidFill>
                  <a:schemeClr val="tx2">
                    <a:lumMod val="20000"/>
                    <a:lumOff val="80000"/>
                  </a:schemeClr>
                </a:solidFill>
                <a:latin typeface="+mj-lt"/>
              </a:rPr>
              <a:t>thời đại</a:t>
            </a:r>
            <a:r>
              <a:rPr lang="vi-VN" b="0" i="0" dirty="0">
                <a:solidFill>
                  <a:schemeClr val="tx2">
                    <a:lumMod val="20000"/>
                    <a:lumOff val="80000"/>
                  </a:schemeClr>
                </a:solidFill>
                <a:effectLst/>
                <a:latin typeface="+mj-lt"/>
              </a:rPr>
              <a:t> này, an ninh là bắt buộc 24 giờ trong ngày đối với mọi khu vực hoặc khu vực và hầu như không thể thông qua sức mạnh của con người vì đôi khi con người có thể thể hiện sự sơ suất và điều này cũng có thể phải trả giá đắt. Cách thay thế, để theo dõi khu vực hoặc khu vực chỉ là một hệ thống tự động, tự động cung cấp thông tin chi tiết về người hoặc đối tượng không xác định trong khu vực bị cấm đó. </a:t>
            </a:r>
            <a:endParaRPr lang="vi-VN" dirty="0">
              <a:solidFill>
                <a:schemeClr val="tx2">
                  <a:lumMod val="20000"/>
                  <a:lumOff val="80000"/>
                </a:schemeClr>
              </a:solidFill>
              <a:latin typeface="+mj-lt"/>
            </a:endParaRPr>
          </a:p>
        </p:txBody>
      </p:sp>
      <p:sp>
        <p:nvSpPr>
          <p:cNvPr id="4" name="Date Placeholder 3">
            <a:extLst>
              <a:ext uri="{FF2B5EF4-FFF2-40B4-BE49-F238E27FC236}">
                <a16:creationId xmlns:a16="http://schemas.microsoft.com/office/drawing/2014/main" id="{B0FC67C8-496D-4CBA-8129-27529E59572F}"/>
              </a:ext>
            </a:extLst>
          </p:cNvPr>
          <p:cNvSpPr>
            <a:spLocks noGrp="1"/>
          </p:cNvSpPr>
          <p:nvPr>
            <p:ph type="dt" sz="half" idx="10"/>
          </p:nvPr>
        </p:nvSpPr>
        <p:spPr>
          <a:xfrm>
            <a:off x="9214699" y="6239482"/>
            <a:ext cx="2743200" cy="365125"/>
          </a:xfrm>
        </p:spPr>
        <p:txBody>
          <a:bodyPr/>
          <a:lstStyle/>
          <a:p>
            <a:fld id="{773B86C0-B84E-48AE-A9A3-D731E58A8F38}" type="datetime1">
              <a:rPr lang="vi-VN" smtClean="0"/>
              <a:t>08/11/2020</a:t>
            </a:fld>
            <a:endParaRPr lang="en-US" dirty="0"/>
          </a:p>
        </p:txBody>
      </p:sp>
      <p:pic>
        <p:nvPicPr>
          <p:cNvPr id="6" name="Picture 2">
            <a:extLst>
              <a:ext uri="{FF2B5EF4-FFF2-40B4-BE49-F238E27FC236}">
                <a16:creationId xmlns:a16="http://schemas.microsoft.com/office/drawing/2014/main" id="{A49BC5CD-C21D-440F-8966-DD4311D82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035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6949-7C94-4A17-A6D9-30DB99AC4262}"/>
              </a:ext>
            </a:extLst>
          </p:cNvPr>
          <p:cNvSpPr>
            <a:spLocks noGrp="1"/>
          </p:cNvSpPr>
          <p:nvPr>
            <p:ph type="title"/>
          </p:nvPr>
        </p:nvSpPr>
        <p:spPr/>
        <p:txBody>
          <a:bodyPr/>
          <a:lstStyle/>
          <a:p>
            <a:r>
              <a:rPr lang="vi-VN" b="1" dirty="0">
                <a:solidFill>
                  <a:schemeClr val="bg1"/>
                </a:solidFill>
              </a:rPr>
              <a:t>II. Nguyên lý hoạt động</a:t>
            </a:r>
          </a:p>
        </p:txBody>
      </p:sp>
      <p:sp>
        <p:nvSpPr>
          <p:cNvPr id="3" name="Content Placeholder 2">
            <a:extLst>
              <a:ext uri="{FF2B5EF4-FFF2-40B4-BE49-F238E27FC236}">
                <a16:creationId xmlns:a16="http://schemas.microsoft.com/office/drawing/2014/main" id="{37CE3574-B87A-49E2-A173-CF5ADB8EA873}"/>
              </a:ext>
            </a:extLst>
          </p:cNvPr>
          <p:cNvSpPr>
            <a:spLocks noGrp="1"/>
          </p:cNvSpPr>
          <p:nvPr>
            <p:ph idx="1"/>
          </p:nvPr>
        </p:nvSpPr>
        <p:spPr>
          <a:xfrm>
            <a:off x="1141412" y="1808480"/>
            <a:ext cx="9905999" cy="3982721"/>
          </a:xfrm>
        </p:spPr>
        <p:txBody>
          <a:bodyPr>
            <a:normAutofit fontScale="77500" lnSpcReduction="20000"/>
          </a:bodyPr>
          <a:lstStyle/>
          <a:p>
            <a:r>
              <a:rPr lang="vi-VN" b="0" i="0" dirty="0">
                <a:effectLst/>
                <a:latin typeface="+mj-lt"/>
              </a:rPr>
              <a:t>Hệ thống radar siêu âm dựa trên pic này hoạt động trên nguyên tắc xung âm thanh tần số cao. Khi các xung này được gửi qua máy phát siêu âm đang quay từ 0 độ đến 180 độ thông qua động cơ servo. Các xung này được phản xạ sau va chạm của vật thể hoặc người không xác định, sau đó các xung này được máy thu siêu âm thu nhận. Sau khi nhận được các xung này, mô-đun siêu âm đưa ra tín hiệu mật hoặc thông tin cho bộ vi điều khiển. Sau đó, bộ vi điều khiển kiểm tra trạng thái của đối tượng hoặc con người đó có nghĩa là nó đo khoảng cách và góc của đối tượng đó. Sau khi kiểm tra góc và khoảng cách, nó đưa gửi dữ liệu đến màn hình LCD hiển thị khoảng cách và góc của đối tượng hoặc người đó, trong quá trình này, nó cũng đưa ra tín hiệu logic cao cho Buzzer. Sau đó, bộ rung được bật. Bằng cách bật còi này, người được vận hành có thể dễ dàng biết về người hoặc vật thể không xác định với khoảng cách và góc độ tương ứng của họ. </a:t>
            </a:r>
            <a:r>
              <a:rPr lang="vi-VN" dirty="0">
                <a:latin typeface="+mj-lt"/>
              </a:rPr>
              <a:t>Chúng tôi</a:t>
            </a:r>
            <a:r>
              <a:rPr lang="vi-VN" b="0" i="0" dirty="0">
                <a:effectLst/>
                <a:latin typeface="+mj-lt"/>
              </a:rPr>
              <a:t> có thể kiểm tra hệ thống này bằng cách đặt bất cứ thứ gì vào mô-đun siêu âm phía trước khi nó đang di chuyển qua động cơ servo. Sau đó, nó cho biết khoảng cách và góc của thứ đó với tiếng bíp thông qua còi.</a:t>
            </a:r>
            <a:endParaRPr lang="vi-VN" dirty="0">
              <a:latin typeface="+mj-lt"/>
            </a:endParaRPr>
          </a:p>
        </p:txBody>
      </p:sp>
      <p:sp>
        <p:nvSpPr>
          <p:cNvPr id="4" name="Date Placeholder 3">
            <a:extLst>
              <a:ext uri="{FF2B5EF4-FFF2-40B4-BE49-F238E27FC236}">
                <a16:creationId xmlns:a16="http://schemas.microsoft.com/office/drawing/2014/main" id="{752AA4BA-F520-4539-8F00-704AE5A2EF68}"/>
              </a:ext>
            </a:extLst>
          </p:cNvPr>
          <p:cNvSpPr>
            <a:spLocks noGrp="1"/>
          </p:cNvSpPr>
          <p:nvPr>
            <p:ph type="dt" sz="half" idx="10"/>
          </p:nvPr>
        </p:nvSpPr>
        <p:spPr>
          <a:xfrm>
            <a:off x="9099290" y="6056919"/>
            <a:ext cx="2743200" cy="365125"/>
          </a:xfrm>
        </p:spPr>
        <p:txBody>
          <a:bodyPr/>
          <a:lstStyle/>
          <a:p>
            <a:fld id="{773B86C0-B84E-48AE-A9A3-D731E58A8F38}" type="datetime1">
              <a:rPr lang="vi-VN" smtClean="0"/>
              <a:t>08/11/2020</a:t>
            </a:fld>
            <a:endParaRPr lang="en-US" dirty="0"/>
          </a:p>
        </p:txBody>
      </p:sp>
      <p:pic>
        <p:nvPicPr>
          <p:cNvPr id="6" name="Picture 2">
            <a:extLst>
              <a:ext uri="{FF2B5EF4-FFF2-40B4-BE49-F238E27FC236}">
                <a16:creationId xmlns:a16="http://schemas.microsoft.com/office/drawing/2014/main" id="{5772EB72-C4D0-4569-BFBF-61CBDF742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519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A131-A3FD-4C45-81D1-DFE4ECD0686E}"/>
              </a:ext>
            </a:extLst>
          </p:cNvPr>
          <p:cNvSpPr>
            <a:spLocks noGrp="1"/>
          </p:cNvSpPr>
          <p:nvPr>
            <p:ph type="title"/>
          </p:nvPr>
        </p:nvSpPr>
        <p:spPr/>
        <p:txBody>
          <a:bodyPr/>
          <a:lstStyle/>
          <a:p>
            <a:r>
              <a:rPr lang="vi-VN" b="1" dirty="0">
                <a:solidFill>
                  <a:schemeClr val="bg1"/>
                </a:solidFill>
              </a:rPr>
              <a:t>iii. Thành phần và thiết kế phần cứng</a:t>
            </a:r>
          </a:p>
        </p:txBody>
      </p:sp>
      <p:sp>
        <p:nvSpPr>
          <p:cNvPr id="3" name="Content Placeholder 2">
            <a:extLst>
              <a:ext uri="{FF2B5EF4-FFF2-40B4-BE49-F238E27FC236}">
                <a16:creationId xmlns:a16="http://schemas.microsoft.com/office/drawing/2014/main" id="{D5E437A2-4070-4FF5-B13B-57F86AAC577F}"/>
              </a:ext>
            </a:extLst>
          </p:cNvPr>
          <p:cNvSpPr>
            <a:spLocks noGrp="1"/>
          </p:cNvSpPr>
          <p:nvPr>
            <p:ph idx="1"/>
          </p:nvPr>
        </p:nvSpPr>
        <p:spPr>
          <a:xfrm>
            <a:off x="1141412" y="2249486"/>
            <a:ext cx="9905999" cy="3907473"/>
          </a:xfrm>
        </p:spPr>
        <p:txBody>
          <a:bodyPr>
            <a:normAutofit/>
          </a:bodyPr>
          <a:lstStyle/>
          <a:p>
            <a:pPr marL="0" indent="0">
              <a:buNone/>
            </a:pPr>
            <a:r>
              <a:rPr lang="vi-VN" sz="2500" dirty="0">
                <a:solidFill>
                  <a:schemeClr val="bg1"/>
                </a:solidFill>
              </a:rPr>
              <a:t>a) Thành phần cấu tạo của mạch:</a:t>
            </a:r>
          </a:p>
          <a:p>
            <a:pPr marL="457200" indent="-457200">
              <a:buFont typeface="+mj-lt"/>
              <a:buAutoNum type="arabicPeriod"/>
            </a:pPr>
            <a:r>
              <a:rPr lang="vi-VN" sz="1800" dirty="0">
                <a:latin typeface="+mj-lt"/>
              </a:rPr>
              <a:t>Vi điều khiển Pic 16f887</a:t>
            </a:r>
          </a:p>
          <a:p>
            <a:pPr marL="457200" indent="-457200">
              <a:buFont typeface="+mj-lt"/>
              <a:buAutoNum type="arabicPeriod"/>
            </a:pPr>
            <a:r>
              <a:rPr lang="vi-VN" sz="1800" dirty="0">
                <a:latin typeface="+mj-lt"/>
              </a:rPr>
              <a:t>Cảm biến siêu âm HC-SR04</a:t>
            </a:r>
          </a:p>
          <a:p>
            <a:pPr marL="457200" indent="-457200">
              <a:buFont typeface="+mj-lt"/>
              <a:buAutoNum type="arabicPeriod"/>
            </a:pPr>
            <a:r>
              <a:rPr lang="vi-VN" sz="1800" dirty="0">
                <a:latin typeface="+mj-lt"/>
              </a:rPr>
              <a:t>Động cơ Servo</a:t>
            </a:r>
          </a:p>
          <a:p>
            <a:pPr marL="457200" indent="-457200">
              <a:buFont typeface="+mj-lt"/>
              <a:buAutoNum type="arabicPeriod"/>
            </a:pPr>
            <a:r>
              <a:rPr lang="vi-VN" sz="1800" dirty="0">
                <a:latin typeface="+mj-lt"/>
              </a:rPr>
              <a:t>Bộ chỉnh lưu cầu</a:t>
            </a:r>
          </a:p>
          <a:p>
            <a:pPr marL="457200" indent="-457200">
              <a:buFont typeface="+mj-lt"/>
              <a:buAutoNum type="arabicPeriod"/>
            </a:pPr>
            <a:r>
              <a:rPr lang="vi-VN" sz="1800" dirty="0">
                <a:latin typeface="+mj-lt"/>
              </a:rPr>
              <a:t>LCD 16x2</a:t>
            </a:r>
          </a:p>
          <a:p>
            <a:pPr marL="457200" indent="-457200">
              <a:buFont typeface="+mj-lt"/>
              <a:buAutoNum type="arabicPeriod"/>
            </a:pPr>
            <a:r>
              <a:rPr lang="vi-VN" sz="1800" dirty="0">
                <a:latin typeface="+mj-lt"/>
              </a:rPr>
              <a:t>Buzzer</a:t>
            </a:r>
          </a:p>
          <a:p>
            <a:pPr marL="457200" indent="-457200">
              <a:buFont typeface="+mj-lt"/>
              <a:buAutoNum type="arabicPeriod"/>
            </a:pPr>
            <a:r>
              <a:rPr lang="vi-VN" sz="1800" dirty="0">
                <a:latin typeface="+mj-lt"/>
              </a:rPr>
              <a:t>Adapter</a:t>
            </a:r>
          </a:p>
        </p:txBody>
      </p:sp>
      <p:sp>
        <p:nvSpPr>
          <p:cNvPr id="4" name="Date Placeholder 3">
            <a:extLst>
              <a:ext uri="{FF2B5EF4-FFF2-40B4-BE49-F238E27FC236}">
                <a16:creationId xmlns:a16="http://schemas.microsoft.com/office/drawing/2014/main" id="{D4345A0B-AF98-4E1D-A394-BB92B29CA89A}"/>
              </a:ext>
            </a:extLst>
          </p:cNvPr>
          <p:cNvSpPr>
            <a:spLocks noGrp="1"/>
          </p:cNvSpPr>
          <p:nvPr>
            <p:ph type="dt" sz="half" idx="10"/>
          </p:nvPr>
        </p:nvSpPr>
        <p:spPr>
          <a:xfrm>
            <a:off x="9054902" y="6239482"/>
            <a:ext cx="2743200" cy="365125"/>
          </a:xfrm>
        </p:spPr>
        <p:txBody>
          <a:bodyPr/>
          <a:lstStyle/>
          <a:p>
            <a:fld id="{773B86C0-B84E-48AE-A9A3-D731E58A8F38}" type="datetime1">
              <a:rPr lang="vi-VN" smtClean="0"/>
              <a:t>08/11/2020</a:t>
            </a:fld>
            <a:endParaRPr lang="en-US" dirty="0"/>
          </a:p>
        </p:txBody>
      </p:sp>
      <p:pic>
        <p:nvPicPr>
          <p:cNvPr id="6" name="Picture 2">
            <a:extLst>
              <a:ext uri="{FF2B5EF4-FFF2-40B4-BE49-F238E27FC236}">
                <a16:creationId xmlns:a16="http://schemas.microsoft.com/office/drawing/2014/main" id="{543F8C65-85A8-4AB4-9BC8-3F57E3BF5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793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5BEC950-7B54-42BE-8C6B-3B0B4E16A7DC}"/>
              </a:ext>
            </a:extLst>
          </p:cNvPr>
          <p:cNvSpPr>
            <a:spLocks noGrp="1"/>
          </p:cNvSpPr>
          <p:nvPr>
            <p:ph type="dt" sz="half" idx="10"/>
          </p:nvPr>
        </p:nvSpPr>
        <p:spPr>
          <a:xfrm>
            <a:off x="9104050" y="6127065"/>
            <a:ext cx="2743200" cy="365125"/>
          </a:xfrm>
        </p:spPr>
        <p:txBody>
          <a:bodyPr/>
          <a:lstStyle/>
          <a:p>
            <a:fld id="{71C0BA2C-FC83-4DDF-873C-633988DBEFEA}" type="datetime1">
              <a:rPr lang="vi-VN" smtClean="0"/>
              <a:t>08/11/2020</a:t>
            </a:fld>
            <a:endParaRPr lang="en-US" dirty="0"/>
          </a:p>
        </p:txBody>
      </p:sp>
      <p:sp>
        <p:nvSpPr>
          <p:cNvPr id="8" name="TextBox 7">
            <a:extLst>
              <a:ext uri="{FF2B5EF4-FFF2-40B4-BE49-F238E27FC236}">
                <a16:creationId xmlns:a16="http://schemas.microsoft.com/office/drawing/2014/main" id="{725A59B8-54F1-4092-B3F9-CFC70E6D3B9D}"/>
              </a:ext>
            </a:extLst>
          </p:cNvPr>
          <p:cNvSpPr txBox="1"/>
          <p:nvPr/>
        </p:nvSpPr>
        <p:spPr>
          <a:xfrm>
            <a:off x="1066798" y="790113"/>
            <a:ext cx="9906001" cy="553998"/>
          </a:xfrm>
          <a:prstGeom prst="rect">
            <a:avLst/>
          </a:prstGeom>
          <a:noFill/>
        </p:spPr>
        <p:txBody>
          <a:bodyPr wrap="square" rtlCol="0">
            <a:spAutoFit/>
          </a:bodyPr>
          <a:lstStyle/>
          <a:p>
            <a:r>
              <a:rPr lang="vi-VN" sz="3000" dirty="0">
                <a:solidFill>
                  <a:schemeClr val="bg1"/>
                </a:solidFill>
                <a:latin typeface="+mj-lt"/>
              </a:rPr>
              <a:t>b) Thiết kế phần cứng</a:t>
            </a:r>
            <a:endParaRPr lang="vi-VN" sz="2200" dirty="0">
              <a:solidFill>
                <a:schemeClr val="bg1"/>
              </a:solidFill>
              <a:latin typeface="+mj-lt"/>
            </a:endParaRPr>
          </a:p>
        </p:txBody>
      </p:sp>
      <p:sp>
        <p:nvSpPr>
          <p:cNvPr id="14" name="TextBox 13">
            <a:extLst>
              <a:ext uri="{FF2B5EF4-FFF2-40B4-BE49-F238E27FC236}">
                <a16:creationId xmlns:a16="http://schemas.microsoft.com/office/drawing/2014/main" id="{E2029848-00EA-4D00-B4D5-E96E77760EB8}"/>
              </a:ext>
            </a:extLst>
          </p:cNvPr>
          <p:cNvSpPr txBox="1"/>
          <p:nvPr/>
        </p:nvSpPr>
        <p:spPr>
          <a:xfrm>
            <a:off x="1216241" y="1597981"/>
            <a:ext cx="9259409" cy="1477328"/>
          </a:xfrm>
          <a:prstGeom prst="rect">
            <a:avLst/>
          </a:prstGeom>
          <a:noFill/>
        </p:spPr>
        <p:txBody>
          <a:bodyPr wrap="square" rtlCol="0">
            <a:spAutoFit/>
          </a:bodyPr>
          <a:lstStyle/>
          <a:p>
            <a:pPr marL="342900" indent="-342900">
              <a:buAutoNum type="arabicPeriod"/>
            </a:pPr>
            <a:r>
              <a:rPr lang="vi-VN" b="1" dirty="0">
                <a:solidFill>
                  <a:schemeClr val="bg1"/>
                </a:solidFill>
              </a:rPr>
              <a:t>Khối nguồn: </a:t>
            </a:r>
            <a:r>
              <a:rPr lang="vi-VN" dirty="0"/>
              <a:t>Tạo nguồn  DC 5V cho vi điều khiển hoạt động</a:t>
            </a:r>
          </a:p>
          <a:p>
            <a:r>
              <a:rPr lang="vi-VN" dirty="0"/>
              <a:t>   a) Thành phần cấu tạo</a:t>
            </a:r>
          </a:p>
          <a:p>
            <a:r>
              <a:rPr lang="vi-VN" dirty="0"/>
              <a:t>    + IC LM7805</a:t>
            </a:r>
          </a:p>
          <a:p>
            <a:r>
              <a:rPr lang="vi-VN" dirty="0"/>
              <a:t>    + Tụ điện</a:t>
            </a:r>
          </a:p>
          <a:p>
            <a:r>
              <a:rPr lang="vi-VN" dirty="0"/>
              <a:t>    +  Jack DC</a:t>
            </a:r>
          </a:p>
        </p:txBody>
      </p:sp>
      <p:pic>
        <p:nvPicPr>
          <p:cNvPr id="18" name="Picture 17">
            <a:extLst>
              <a:ext uri="{FF2B5EF4-FFF2-40B4-BE49-F238E27FC236}">
                <a16:creationId xmlns:a16="http://schemas.microsoft.com/office/drawing/2014/main" id="{AC487B37-0F8F-4EE8-BDFA-2D21EB082AA1}"/>
              </a:ext>
            </a:extLst>
          </p:cNvPr>
          <p:cNvPicPr>
            <a:picLocks noChangeAspect="1"/>
          </p:cNvPicPr>
          <p:nvPr/>
        </p:nvPicPr>
        <p:blipFill>
          <a:blip r:embed="rId2"/>
          <a:stretch>
            <a:fillRect/>
          </a:stretch>
        </p:blipFill>
        <p:spPr>
          <a:xfrm>
            <a:off x="1885948" y="3075309"/>
            <a:ext cx="8267700" cy="3362325"/>
          </a:xfrm>
          <a:prstGeom prst="rect">
            <a:avLst/>
          </a:prstGeom>
        </p:spPr>
      </p:pic>
      <p:pic>
        <p:nvPicPr>
          <p:cNvPr id="20" name="Picture 2">
            <a:extLst>
              <a:ext uri="{FF2B5EF4-FFF2-40B4-BE49-F238E27FC236}">
                <a16:creationId xmlns:a16="http://schemas.microsoft.com/office/drawing/2014/main" id="{582CB6A3-B9DB-4CF4-95DA-608DC94E7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2949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68259F-3496-49C4-AC56-E547FDB7FE39}"/>
              </a:ext>
            </a:extLst>
          </p:cNvPr>
          <p:cNvSpPr>
            <a:spLocks noGrp="1"/>
          </p:cNvSpPr>
          <p:nvPr>
            <p:ph type="dt" sz="half" idx="10"/>
          </p:nvPr>
        </p:nvSpPr>
        <p:spPr>
          <a:xfrm>
            <a:off x="9143678" y="6116143"/>
            <a:ext cx="2743200" cy="365125"/>
          </a:xfrm>
        </p:spPr>
        <p:txBody>
          <a:bodyPr/>
          <a:lstStyle/>
          <a:p>
            <a:fld id="{B2E4EACC-1565-4C71-9B6E-6760BE66742A}" type="datetime1">
              <a:rPr lang="vi-VN" smtClean="0"/>
              <a:t>08/11/2020</a:t>
            </a:fld>
            <a:endParaRPr lang="en-US" dirty="0"/>
          </a:p>
        </p:txBody>
      </p:sp>
      <p:sp>
        <p:nvSpPr>
          <p:cNvPr id="4" name="TextBox 3">
            <a:extLst>
              <a:ext uri="{FF2B5EF4-FFF2-40B4-BE49-F238E27FC236}">
                <a16:creationId xmlns:a16="http://schemas.microsoft.com/office/drawing/2014/main" id="{64C53E10-C6FE-4218-8BF2-81C2F4233F51}"/>
              </a:ext>
            </a:extLst>
          </p:cNvPr>
          <p:cNvSpPr txBox="1"/>
          <p:nvPr/>
        </p:nvSpPr>
        <p:spPr>
          <a:xfrm>
            <a:off x="1526958" y="585926"/>
            <a:ext cx="9676661" cy="646331"/>
          </a:xfrm>
          <a:prstGeom prst="rect">
            <a:avLst/>
          </a:prstGeom>
          <a:noFill/>
        </p:spPr>
        <p:txBody>
          <a:bodyPr wrap="square" rtlCol="0">
            <a:spAutoFit/>
          </a:bodyPr>
          <a:lstStyle/>
          <a:p>
            <a:r>
              <a:rPr lang="vi-VN" b="1" dirty="0">
                <a:solidFill>
                  <a:schemeClr val="bg1"/>
                </a:solidFill>
              </a:rPr>
              <a:t>2. Khối điều khiển trung tâm: </a:t>
            </a:r>
            <a:r>
              <a:rPr lang="vi-VN" dirty="0"/>
              <a:t>Điều khiển toàn bộ mạch sử dụng vi điều khiển PIC 16F887</a:t>
            </a:r>
          </a:p>
          <a:p>
            <a:endParaRPr lang="vi-VN" b="1" dirty="0">
              <a:solidFill>
                <a:schemeClr val="bg1"/>
              </a:solidFill>
            </a:endParaRPr>
          </a:p>
        </p:txBody>
      </p:sp>
      <p:pic>
        <p:nvPicPr>
          <p:cNvPr id="6" name="Picture 5">
            <a:extLst>
              <a:ext uri="{FF2B5EF4-FFF2-40B4-BE49-F238E27FC236}">
                <a16:creationId xmlns:a16="http://schemas.microsoft.com/office/drawing/2014/main" id="{8A4A9920-CC41-4913-9DF0-61BD9968B61C}"/>
              </a:ext>
            </a:extLst>
          </p:cNvPr>
          <p:cNvPicPr>
            <a:picLocks noChangeAspect="1"/>
          </p:cNvPicPr>
          <p:nvPr/>
        </p:nvPicPr>
        <p:blipFill>
          <a:blip r:embed="rId2"/>
          <a:stretch>
            <a:fillRect/>
          </a:stretch>
        </p:blipFill>
        <p:spPr>
          <a:xfrm>
            <a:off x="1989336" y="1105993"/>
            <a:ext cx="7953653" cy="5336252"/>
          </a:xfrm>
          <a:prstGeom prst="rect">
            <a:avLst/>
          </a:prstGeom>
        </p:spPr>
      </p:pic>
      <p:pic>
        <p:nvPicPr>
          <p:cNvPr id="8" name="Picture 2">
            <a:extLst>
              <a:ext uri="{FF2B5EF4-FFF2-40B4-BE49-F238E27FC236}">
                <a16:creationId xmlns:a16="http://schemas.microsoft.com/office/drawing/2014/main" id="{ADE904A5-C240-45C1-BD31-C7AF3A875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8550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5383C2-C690-499A-BFA9-02210CD04BB3}"/>
              </a:ext>
            </a:extLst>
          </p:cNvPr>
          <p:cNvSpPr>
            <a:spLocks noGrp="1"/>
          </p:cNvSpPr>
          <p:nvPr>
            <p:ph type="dt" sz="half" idx="10"/>
          </p:nvPr>
        </p:nvSpPr>
        <p:spPr>
          <a:xfrm>
            <a:off x="9152555" y="6094523"/>
            <a:ext cx="2743200" cy="365125"/>
          </a:xfrm>
        </p:spPr>
        <p:txBody>
          <a:bodyPr/>
          <a:lstStyle/>
          <a:p>
            <a:fld id="{1167E07E-E01E-4492-9CE2-CBAFC504EE85}" type="datetime1">
              <a:rPr lang="vi-VN" smtClean="0"/>
              <a:t>08/11/2020</a:t>
            </a:fld>
            <a:endParaRPr lang="en-US" dirty="0"/>
          </a:p>
        </p:txBody>
      </p:sp>
      <p:sp>
        <p:nvSpPr>
          <p:cNvPr id="4" name="TextBox 3">
            <a:extLst>
              <a:ext uri="{FF2B5EF4-FFF2-40B4-BE49-F238E27FC236}">
                <a16:creationId xmlns:a16="http://schemas.microsoft.com/office/drawing/2014/main" id="{D7F3E65F-3E70-4317-A2A7-49408F9AD8E2}"/>
              </a:ext>
            </a:extLst>
          </p:cNvPr>
          <p:cNvSpPr txBox="1"/>
          <p:nvPr/>
        </p:nvSpPr>
        <p:spPr>
          <a:xfrm>
            <a:off x="1802167" y="461639"/>
            <a:ext cx="8611340" cy="369332"/>
          </a:xfrm>
          <a:prstGeom prst="rect">
            <a:avLst/>
          </a:prstGeom>
          <a:noFill/>
        </p:spPr>
        <p:txBody>
          <a:bodyPr wrap="square" rtlCol="0">
            <a:spAutoFit/>
          </a:bodyPr>
          <a:lstStyle/>
          <a:p>
            <a:r>
              <a:rPr lang="vi-VN" b="1" dirty="0">
                <a:solidFill>
                  <a:schemeClr val="bg1"/>
                </a:solidFill>
              </a:rPr>
              <a:t>3. Khối hiển thị và thông báo: </a:t>
            </a:r>
            <a:r>
              <a:rPr lang="vi-VN" dirty="0"/>
              <a:t>LCD và Buzzer</a:t>
            </a:r>
          </a:p>
        </p:txBody>
      </p:sp>
      <p:pic>
        <p:nvPicPr>
          <p:cNvPr id="6" name="Picture 5">
            <a:extLst>
              <a:ext uri="{FF2B5EF4-FFF2-40B4-BE49-F238E27FC236}">
                <a16:creationId xmlns:a16="http://schemas.microsoft.com/office/drawing/2014/main" id="{8A0A4953-25B5-4FE2-ABB2-4627BE63F9AC}"/>
              </a:ext>
            </a:extLst>
          </p:cNvPr>
          <p:cNvPicPr>
            <a:picLocks noChangeAspect="1"/>
          </p:cNvPicPr>
          <p:nvPr/>
        </p:nvPicPr>
        <p:blipFill>
          <a:blip r:embed="rId2"/>
          <a:stretch>
            <a:fillRect/>
          </a:stretch>
        </p:blipFill>
        <p:spPr>
          <a:xfrm>
            <a:off x="1119187" y="1166812"/>
            <a:ext cx="9953625" cy="4524375"/>
          </a:xfrm>
          <a:prstGeom prst="rect">
            <a:avLst/>
          </a:prstGeom>
        </p:spPr>
      </p:pic>
      <p:pic>
        <p:nvPicPr>
          <p:cNvPr id="8" name="Picture 2">
            <a:extLst>
              <a:ext uri="{FF2B5EF4-FFF2-40B4-BE49-F238E27FC236}">
                <a16:creationId xmlns:a16="http://schemas.microsoft.com/office/drawing/2014/main" id="{66EC5773-1FDB-42B7-BC36-59F009EDC6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 y="3176"/>
            <a:ext cx="1063624" cy="106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275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115</TotalTime>
  <Words>790</Words>
  <Application>Microsoft Office PowerPoint</Application>
  <PresentationFormat>Widescreen</PresentationFormat>
  <Paragraphs>74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Open Sans</vt:lpstr>
      <vt:lpstr>Times New Roman</vt:lpstr>
      <vt:lpstr>Tw Cen MT</vt:lpstr>
      <vt:lpstr>Circuit</vt:lpstr>
      <vt:lpstr>Welcome</vt:lpstr>
      <vt:lpstr>MÔN: ỨNG DỤNG MÁY TÍNH TRONG ĐO LƯỜNG VÀ ĐIỀU KHIỂN  Nhóm 16:</vt:lpstr>
      <vt:lpstr>Hệ thống radar siêu âm</vt:lpstr>
      <vt:lpstr>i. Ý tưởng</vt:lpstr>
      <vt:lpstr>II. Nguyên lý hoạt động</vt:lpstr>
      <vt:lpstr>iii. Thành phần và thiết kế phần cứng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IV. CODE PHẦN MỀM</vt:lpstr>
      <vt:lpstr>PowerPoint Presentation</vt:lpstr>
      <vt:lpstr>PowerPoint Presentation</vt:lpstr>
      <vt:lpstr>v. Ưu nhược điểm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Ngô Văn Huy</dc:creator>
  <cp:lastModifiedBy>Ngô Văn Huy</cp:lastModifiedBy>
  <cp:revision>43</cp:revision>
  <dcterms:created xsi:type="dcterms:W3CDTF">2020-10-21T12:56:58Z</dcterms:created>
  <dcterms:modified xsi:type="dcterms:W3CDTF">2020-11-08T12:46:44Z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